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84"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55A5"/>
    <a:srgbClr val="55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29"/>
    <p:restoredTop sz="94674"/>
  </p:normalViewPr>
  <p:slideViewPr>
    <p:cSldViewPr snapToGrid="0" snapToObjects="1">
      <p:cViewPr varScale="1">
        <p:scale>
          <a:sx n="102" d="100"/>
          <a:sy n="102" d="100"/>
        </p:scale>
        <p:origin x="216" y="8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E539C1-F174-6C4A-A023-12F2C2221BF6}" type="datetimeFigureOut">
              <a:rPr lang="en-US" smtClean="0"/>
              <a:t>9/24/18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9C01E7-BADD-8B4D-8C2D-451EC63388B6}" type="slidenum">
              <a:rPr lang="en-US" smtClean="0"/>
              <a:t>‹#›</a:t>
            </a:fld>
            <a:endParaRPr lang="en-US"/>
          </a:p>
        </p:txBody>
      </p:sp>
    </p:spTree>
    <p:extLst>
      <p:ext uri="{BB962C8B-B14F-4D97-AF65-F5344CB8AC3E}">
        <p14:creationId xmlns:p14="http://schemas.microsoft.com/office/powerpoint/2010/main" val="1711302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52D542E-6A39-FD4D-9F2D-705D613AA774}"/>
              </a:ext>
            </a:extLst>
          </p:cNvPr>
          <p:cNvSpPr/>
          <p:nvPr userDrawn="1"/>
        </p:nvSpPr>
        <p:spPr>
          <a:xfrm>
            <a:off x="254950" y="262784"/>
            <a:ext cx="11682101" cy="6332433"/>
          </a:xfrm>
          <a:prstGeom prst="rect">
            <a:avLst/>
          </a:prstGeom>
          <a:solidFill>
            <a:srgbClr val="195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550000"/>
              </a:solidFill>
            </a:endParaRPr>
          </a:p>
        </p:txBody>
      </p:sp>
      <p:sp>
        <p:nvSpPr>
          <p:cNvPr id="2" name="Title 1"/>
          <p:cNvSpPr>
            <a:spLocks noGrp="1"/>
          </p:cNvSpPr>
          <p:nvPr>
            <p:ph type="ctrTitle"/>
          </p:nvPr>
        </p:nvSpPr>
        <p:spPr>
          <a:xfrm>
            <a:off x="1524000" y="1122363"/>
            <a:ext cx="9144000" cy="2387600"/>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38200" y="6303342"/>
            <a:ext cx="2743200" cy="365125"/>
          </a:xfrm>
        </p:spPr>
        <p:txBody>
          <a:bodyPr/>
          <a:lstStyle/>
          <a:p>
            <a:fld id="{A53B2F2C-007B-4248-A9DE-7B4710B263CA}" type="datetime1">
              <a:rPr lang="en-US" smtClean="0"/>
              <a:t>9/24/18</a:t>
            </a:fld>
            <a:endParaRPr lang="en-US"/>
          </a:p>
        </p:txBody>
      </p:sp>
      <p:sp>
        <p:nvSpPr>
          <p:cNvPr id="5" name="Footer Placeholder 4"/>
          <p:cNvSpPr>
            <a:spLocks noGrp="1"/>
          </p:cNvSpPr>
          <p:nvPr>
            <p:ph type="ftr" sz="quarter" idx="11"/>
          </p:nvPr>
        </p:nvSpPr>
        <p:spPr>
          <a:xfrm>
            <a:off x="4038600" y="6303342"/>
            <a:ext cx="4114800" cy="365125"/>
          </a:xfrm>
        </p:spPr>
        <p:txBody>
          <a:bodyPr/>
          <a:lstStyle/>
          <a:p>
            <a:endParaRPr lang="en-US" dirty="0"/>
          </a:p>
        </p:txBody>
      </p:sp>
    </p:spTree>
    <p:extLst>
      <p:ext uri="{BB962C8B-B14F-4D97-AF65-F5344CB8AC3E}">
        <p14:creationId xmlns:p14="http://schemas.microsoft.com/office/powerpoint/2010/main" val="1309942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DBBA8CA-A117-1E4C-9801-88EA40DADE26}"/>
              </a:ext>
            </a:extLst>
          </p:cNvPr>
          <p:cNvSpPr/>
          <p:nvPr userDrawn="1"/>
        </p:nvSpPr>
        <p:spPr>
          <a:xfrm>
            <a:off x="0" y="0"/>
            <a:ext cx="12192000" cy="1332854"/>
          </a:xfrm>
          <a:prstGeom prst="rect">
            <a:avLst/>
          </a:prstGeom>
          <a:solidFill>
            <a:srgbClr val="195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3504" y="0"/>
            <a:ext cx="10753344" cy="1207008"/>
          </a:xfrm>
        </p:spPr>
        <p:txBody>
          <a:bodyPr anchor="b">
            <a:normAutofit/>
          </a:bodyPr>
          <a:lstStyle>
            <a:lvl1pPr>
              <a:defRPr sz="3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a:xfrm>
            <a:off x="4038600" y="6290090"/>
            <a:ext cx="4114800" cy="365125"/>
          </a:xfrm>
        </p:spPr>
        <p:txBody>
          <a:bodyPr/>
          <a:lstStyle/>
          <a:p>
            <a:endParaRPr lang="en-US"/>
          </a:p>
        </p:txBody>
      </p:sp>
      <p:sp>
        <p:nvSpPr>
          <p:cNvPr id="6" name="Slide Number Placeholder 5"/>
          <p:cNvSpPr>
            <a:spLocks noGrp="1"/>
          </p:cNvSpPr>
          <p:nvPr>
            <p:ph type="sldNum" sz="quarter" idx="12"/>
          </p:nvPr>
        </p:nvSpPr>
        <p:spPr>
          <a:xfrm>
            <a:off x="8610600" y="6290090"/>
            <a:ext cx="2743200" cy="365125"/>
          </a:xfrm>
        </p:spPr>
        <p:txBody>
          <a:bodyPr/>
          <a:lstStyle>
            <a:lvl1pPr>
              <a:defRPr>
                <a:solidFill>
                  <a:schemeClr val="accent2"/>
                </a:solidFill>
              </a:defRPr>
            </a:lvl1pPr>
          </a:lstStyle>
          <a:p>
            <a:fld id="{1006032C-0090-F348-B35B-AFAD9C4DA431}" type="slidenum">
              <a:rPr lang="en-US" smtClean="0"/>
              <a:pPr/>
              <a:t>‹#›</a:t>
            </a:fld>
            <a:r>
              <a:rPr lang="en-US" dirty="0"/>
              <a:t> / 16</a:t>
            </a:r>
          </a:p>
        </p:txBody>
      </p:sp>
    </p:spTree>
    <p:extLst>
      <p:ext uri="{BB962C8B-B14F-4D97-AF65-F5344CB8AC3E}">
        <p14:creationId xmlns:p14="http://schemas.microsoft.com/office/powerpoint/2010/main" val="1282511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731C7D6-0ACB-CE44-8B61-C1915EC7DB72}"/>
              </a:ext>
            </a:extLst>
          </p:cNvPr>
          <p:cNvSpPr/>
          <p:nvPr userDrawn="1"/>
        </p:nvSpPr>
        <p:spPr>
          <a:xfrm>
            <a:off x="254950" y="322782"/>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Rectangle 7">
            <a:extLst>
              <a:ext uri="{FF2B5EF4-FFF2-40B4-BE49-F238E27FC236}">
                <a16:creationId xmlns:a16="http://schemas.microsoft.com/office/drawing/2014/main" id="{C92EBA3E-A143-B447-943E-A4174E0BE1CE}"/>
              </a:ext>
            </a:extLst>
          </p:cNvPr>
          <p:cNvSpPr/>
          <p:nvPr userDrawn="1"/>
        </p:nvSpPr>
        <p:spPr>
          <a:xfrm>
            <a:off x="254950" y="262784"/>
            <a:ext cx="11682101" cy="2072643"/>
          </a:xfrm>
          <a:prstGeom prst="rect">
            <a:avLst/>
          </a:prstGeom>
          <a:solidFill>
            <a:srgbClr val="195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877824"/>
            <a:ext cx="10515600" cy="1325880"/>
          </a:xfrm>
        </p:spPr>
        <p:txBody>
          <a:bodyPr anchor="b">
            <a:normAutofit/>
          </a:bodyPr>
          <a:lstStyle>
            <a:lvl1pPr>
              <a:defRPr sz="360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21208" y="2560320"/>
            <a:ext cx="10515600" cy="3664307"/>
          </a:xfrm>
        </p:spPr>
        <p:txBody>
          <a:bodyPr/>
          <a:lstStyle>
            <a:lvl1pPr marL="0" indent="0">
              <a:buNone/>
              <a:defRPr sz="24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a:xfrm>
            <a:off x="4038600" y="6290090"/>
            <a:ext cx="4114800" cy="365125"/>
          </a:xfrm>
        </p:spPr>
        <p:txBody>
          <a:bodyPr/>
          <a:lstStyle/>
          <a:p>
            <a:endParaRPr lang="en-US"/>
          </a:p>
        </p:txBody>
      </p:sp>
      <p:sp>
        <p:nvSpPr>
          <p:cNvPr id="6" name="Slide Number Placeholder 5"/>
          <p:cNvSpPr>
            <a:spLocks noGrp="1"/>
          </p:cNvSpPr>
          <p:nvPr>
            <p:ph type="sldNum" sz="quarter" idx="12"/>
          </p:nvPr>
        </p:nvSpPr>
        <p:spPr>
          <a:xfrm>
            <a:off x="8610600" y="6290090"/>
            <a:ext cx="2743200" cy="365125"/>
          </a:xfrm>
        </p:spPr>
        <p:txBody>
          <a:bodyPr/>
          <a:lstStyle/>
          <a:p>
            <a:fld id="{1006032C-0090-F348-B35B-AFAD9C4DA431}" type="slidenum">
              <a:rPr lang="en-US" smtClean="0"/>
              <a:t>‹#›</a:t>
            </a:fld>
            <a:endParaRPr lang="en-US"/>
          </a:p>
        </p:txBody>
      </p:sp>
    </p:spTree>
    <p:extLst>
      <p:ext uri="{BB962C8B-B14F-4D97-AF65-F5344CB8AC3E}">
        <p14:creationId xmlns:p14="http://schemas.microsoft.com/office/powerpoint/2010/main" val="1893107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90DDDA5-9946-9343-9BFB-6CA427F24CB0}"/>
              </a:ext>
            </a:extLst>
          </p:cNvPr>
          <p:cNvSpPr/>
          <p:nvPr userDrawn="1"/>
        </p:nvSpPr>
        <p:spPr>
          <a:xfrm>
            <a:off x="0" y="0"/>
            <a:ext cx="12192000" cy="1332854"/>
          </a:xfrm>
          <a:prstGeom prst="rect">
            <a:avLst/>
          </a:prstGeom>
          <a:solidFill>
            <a:srgbClr val="195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0" y="0"/>
            <a:ext cx="10515600" cy="1207008"/>
          </a:xfrm>
        </p:spPr>
        <p:txBody>
          <a:bodyPr anchor="b">
            <a:normAutofit/>
          </a:bodyPr>
          <a:lstStyle>
            <a:lvl1pPr>
              <a:defRPr sz="3600">
                <a:solidFill>
                  <a:schemeClr val="bg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lvl1pPr>
              <a:spcAft>
                <a:spcPts val="600"/>
              </a:spcAft>
              <a:defRPr sz="1800">
                <a:solidFill>
                  <a:schemeClr val="tx1">
                    <a:lumMod val="65000"/>
                    <a:lumOff val="35000"/>
                  </a:schemeClr>
                </a:solidFill>
              </a:defRPr>
            </a:lvl1pPr>
            <a:lvl2pPr>
              <a:spcAft>
                <a:spcPts val="600"/>
              </a:spcAft>
              <a:defRPr sz="1600">
                <a:solidFill>
                  <a:schemeClr val="tx1">
                    <a:lumMod val="65000"/>
                    <a:lumOff val="35000"/>
                  </a:schemeClr>
                </a:solidFill>
              </a:defRPr>
            </a:lvl2pPr>
            <a:lvl3pPr>
              <a:spcAft>
                <a:spcPts val="600"/>
              </a:spcAft>
              <a:defRPr sz="1400">
                <a:solidFill>
                  <a:schemeClr val="tx1">
                    <a:lumMod val="65000"/>
                    <a:lumOff val="35000"/>
                  </a:schemeClr>
                </a:solidFill>
              </a:defRPr>
            </a:lvl3pPr>
            <a:lvl4pPr>
              <a:spcAft>
                <a:spcPts val="600"/>
              </a:spcAft>
              <a:defRPr sz="1200">
                <a:solidFill>
                  <a:schemeClr val="tx1">
                    <a:lumMod val="65000"/>
                    <a:lumOff val="35000"/>
                  </a:schemeClr>
                </a:solidFill>
              </a:defRPr>
            </a:lvl4pPr>
            <a:lvl5pPr>
              <a:spcAft>
                <a:spcPts val="600"/>
              </a:spcAft>
              <a:defRPr sz="1200">
                <a:solidFill>
                  <a:schemeClr val="tx1">
                    <a:lumMod val="65000"/>
                    <a:lumOff val="3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lvl1pPr>
              <a:spcAft>
                <a:spcPts val="600"/>
              </a:spcAft>
              <a:defRPr sz="1800">
                <a:solidFill>
                  <a:schemeClr val="tx1">
                    <a:lumMod val="65000"/>
                    <a:lumOff val="35000"/>
                  </a:schemeClr>
                </a:solidFill>
              </a:defRPr>
            </a:lvl1pPr>
            <a:lvl2pPr>
              <a:spcAft>
                <a:spcPts val="600"/>
              </a:spcAft>
              <a:defRPr sz="1600">
                <a:solidFill>
                  <a:schemeClr val="tx1">
                    <a:lumMod val="65000"/>
                    <a:lumOff val="35000"/>
                  </a:schemeClr>
                </a:solidFill>
              </a:defRPr>
            </a:lvl2pPr>
            <a:lvl3pPr>
              <a:spcAft>
                <a:spcPts val="600"/>
              </a:spcAft>
              <a:defRPr sz="1400">
                <a:solidFill>
                  <a:schemeClr val="tx1">
                    <a:lumMod val="65000"/>
                    <a:lumOff val="35000"/>
                  </a:schemeClr>
                </a:solidFill>
              </a:defRPr>
            </a:lvl3pPr>
            <a:lvl4pPr>
              <a:spcAft>
                <a:spcPts val="600"/>
              </a:spcAft>
              <a:defRPr sz="1200">
                <a:solidFill>
                  <a:schemeClr val="tx1">
                    <a:lumMod val="65000"/>
                    <a:lumOff val="35000"/>
                  </a:schemeClr>
                </a:solidFill>
              </a:defRPr>
            </a:lvl4pPr>
            <a:lvl5pPr>
              <a:spcAft>
                <a:spcPts val="600"/>
              </a:spcAft>
              <a:defRPr sz="1200">
                <a:solidFill>
                  <a:schemeClr val="tx1">
                    <a:lumMod val="65000"/>
                    <a:lumOff val="3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a:xfrm>
            <a:off x="4038600" y="6290090"/>
            <a:ext cx="4114800" cy="365125"/>
          </a:xfrm>
        </p:spPr>
        <p:txBody>
          <a:bodyPr/>
          <a:lstStyle/>
          <a:p>
            <a:endParaRPr lang="en-US"/>
          </a:p>
        </p:txBody>
      </p:sp>
      <p:sp>
        <p:nvSpPr>
          <p:cNvPr id="7" name="Slide Number Placeholder 6"/>
          <p:cNvSpPr>
            <a:spLocks noGrp="1"/>
          </p:cNvSpPr>
          <p:nvPr>
            <p:ph type="sldNum" sz="quarter" idx="12"/>
          </p:nvPr>
        </p:nvSpPr>
        <p:spPr>
          <a:xfrm>
            <a:off x="8610600" y="6290090"/>
            <a:ext cx="2743200" cy="365125"/>
          </a:xfrm>
        </p:spPr>
        <p:txBody>
          <a:bodyPr/>
          <a:lstStyle>
            <a:lvl1pPr>
              <a:defRPr>
                <a:solidFill>
                  <a:schemeClr val="accent2"/>
                </a:solidFill>
              </a:defRPr>
            </a:lvl1pPr>
          </a:lstStyle>
          <a:p>
            <a:fld id="{1006032C-0090-F348-B35B-AFAD9C4DA431}" type="slidenum">
              <a:rPr lang="en-US" smtClean="0"/>
              <a:pPr/>
              <a:t>‹#›</a:t>
            </a:fld>
            <a:r>
              <a:rPr lang="en-US" dirty="0"/>
              <a:t> / 16</a:t>
            </a:r>
          </a:p>
        </p:txBody>
      </p:sp>
    </p:spTree>
    <p:extLst>
      <p:ext uri="{BB962C8B-B14F-4D97-AF65-F5344CB8AC3E}">
        <p14:creationId xmlns:p14="http://schemas.microsoft.com/office/powerpoint/2010/main" val="131612142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latin typeface="Arial" panose="020B0604020202020204" pitchFamily="34" charset="0"/>
                <a:cs typeface="Arial" panose="020B0604020202020204" pitchFamily="34" charset="0"/>
              </a:defRPr>
            </a:lvl1pPr>
          </a:lstStyle>
          <a:p>
            <a:fld id="{4A1FB6EE-0E94-3547-A1D1-F91756778756}" type="datetime1">
              <a:rPr lang="en-US" smtClean="0"/>
              <a:t>9/24/18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latin typeface="Arial" panose="020B0604020202020204" pitchFamily="34" charset="0"/>
                <a:cs typeface="Arial" panose="020B0604020202020204" pitchFamily="34" charset="0"/>
              </a:defRPr>
            </a:lvl1pPr>
          </a:lstStyle>
          <a:p>
            <a:fld id="{1006032C-0090-F348-B35B-AFAD9C4DA431}" type="slidenum">
              <a:rPr lang="en-US" smtClean="0"/>
              <a:pPr/>
              <a:t>‹#›</a:t>
            </a:fld>
            <a:endParaRPr lang="en-US"/>
          </a:p>
        </p:txBody>
      </p:sp>
    </p:spTree>
    <p:extLst>
      <p:ext uri="{BB962C8B-B14F-4D97-AF65-F5344CB8AC3E}">
        <p14:creationId xmlns:p14="http://schemas.microsoft.com/office/powerpoint/2010/main" val="53599654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Lst>
  <p:hf hdr="0" ftr="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bryanyu@tamu.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hyperlink" Target="https://www.nature.com/articles/sdata2017110"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modernstatisticalworkflow.blogspot.com/2016/08/what-is-modern-statistical-workflow.html" TargetMode="External"/><Relationship Id="rId2" Type="http://schemas.openxmlformats.org/officeDocument/2006/relationships/hyperlink" Target="http://mc-stan.or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lstStyle/>
          <a:p>
            <a:pPr marL="0" lvl="0" indent="0">
              <a:buNone/>
            </a:pPr>
            <a:r>
              <a:rPr dirty="0"/>
              <a:t>STAT 685: </a:t>
            </a:r>
            <a:br>
              <a:rPr lang="en-US" dirty="0"/>
            </a:br>
            <a:r>
              <a:rPr dirty="0"/>
              <a:t>Distracted Driving</a:t>
            </a:r>
          </a:p>
        </p:txBody>
      </p:sp>
      <p:sp>
        <p:nvSpPr>
          <p:cNvPr id="3" name="Subtitle 2"/>
          <p:cNvSpPr>
            <a:spLocks noGrp="1"/>
          </p:cNvSpPr>
          <p:nvPr>
            <p:ph type="subTitle" idx="1"/>
          </p:nvPr>
        </p:nvSpPr>
        <p:spPr>
          <a:xfrm>
            <a:off x="1524000" y="3602038"/>
            <a:ext cx="9144000" cy="1655762"/>
          </a:xfrm>
        </p:spPr>
        <p:txBody>
          <a:bodyPr>
            <a:normAutofit fontScale="85000" lnSpcReduction="20000"/>
          </a:bodyPr>
          <a:lstStyle/>
          <a:p>
            <a:pPr marL="0" lvl="0" indent="0">
              <a:buNone/>
            </a:pPr>
            <a:r>
              <a:rPr dirty="0"/>
              <a:t>Committee: </a:t>
            </a:r>
            <a:endParaRPr lang="en-US" dirty="0"/>
          </a:p>
          <a:p>
            <a:pPr marL="0" lvl="0" indent="0">
              <a:buNone/>
            </a:pPr>
            <a:r>
              <a:rPr dirty="0"/>
              <a:t>Dr. </a:t>
            </a:r>
            <a:r>
              <a:rPr dirty="0" err="1"/>
              <a:t>Derya</a:t>
            </a:r>
            <a:r>
              <a:rPr dirty="0"/>
              <a:t> </a:t>
            </a:r>
            <a:r>
              <a:rPr dirty="0" err="1"/>
              <a:t>Akleman</a:t>
            </a:r>
            <a:r>
              <a:rPr dirty="0"/>
              <a:t>, Dr. </a:t>
            </a:r>
            <a:r>
              <a:rPr dirty="0" err="1"/>
              <a:t>Samiran</a:t>
            </a:r>
            <a:r>
              <a:rPr dirty="0"/>
              <a:t> Sinha, Dr. Ergun </a:t>
            </a:r>
            <a:r>
              <a:rPr dirty="0" err="1"/>
              <a:t>Akleman</a:t>
            </a:r>
            <a:br>
              <a:rPr dirty="0"/>
            </a:br>
            <a:endParaRPr lang="en-US" dirty="0"/>
          </a:p>
          <a:p>
            <a:pPr marL="0" lvl="0" indent="0">
              <a:buNone/>
            </a:pPr>
            <a:br>
              <a:rPr dirty="0"/>
            </a:br>
            <a:r>
              <a:rPr dirty="0"/>
              <a:t>Bryan Yu | </a:t>
            </a:r>
            <a:r>
              <a:rPr dirty="0">
                <a:solidFill>
                  <a:schemeClr val="accent2"/>
                </a:solidFill>
                <a:hlinkClick r:id="rId2">
                  <a:extLst>
                    <a:ext uri="{A12FA001-AC4F-418D-AE19-62706E023703}">
                      <ahyp:hlinkClr xmlns:ahyp="http://schemas.microsoft.com/office/drawing/2018/hyperlinkcolor" val="tx"/>
                    </a:ext>
                  </a:extLst>
                </a:hlinkClick>
              </a:rPr>
              <a:t>bryanyu@tamu.edu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AR(1) Univariate: Diagnostics</a:t>
            </a:r>
          </a:p>
        </p:txBody>
      </p:sp>
      <p:pic>
        <p:nvPicPr>
          <p:cNvPr id="3" name="Picture 1" descr="final_presentation_files/figure-pptx/ar1_univ_trace-1.png"/>
          <p:cNvPicPr>
            <a:picLocks noGrp="1" noChangeAspect="1"/>
          </p:cNvPicPr>
          <p:nvPr/>
        </p:nvPicPr>
        <p:blipFill>
          <a:blip r:embed="rId2"/>
          <a:stretch>
            <a:fillRect/>
          </a:stretch>
        </p:blipFill>
        <p:spPr bwMode="auto">
          <a:xfrm>
            <a:off x="1257300" y="1816100"/>
            <a:ext cx="4343400" cy="4343400"/>
          </a:xfrm>
          <a:prstGeom prst="rect">
            <a:avLst/>
          </a:prstGeom>
          <a:noFill/>
          <a:ln w="9525">
            <a:noFill/>
            <a:headEnd/>
            <a:tailEnd/>
          </a:ln>
        </p:spPr>
      </p:pic>
      <p:pic>
        <p:nvPicPr>
          <p:cNvPr id="4" name="Picture 1" descr="final_presentation_files/figure-pptx/ar1_univ_pairs-1.png"/>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mc:AlternateContent xmlns:mc="http://schemas.openxmlformats.org/markup-compatibility/2006">
        <mc:Choice xmlns:a14="http://schemas.microsoft.com/office/drawing/2010/main" Requires="a14">
          <p:sp>
            <p:nvSpPr>
              <p:cNvPr id="5" name="Content Placeholder 2">
                <a:extLst>
                  <a:ext uri="{FF2B5EF4-FFF2-40B4-BE49-F238E27FC236}">
                    <a16:creationId xmlns:a16="http://schemas.microsoft.com/office/drawing/2014/main" id="{B2ABF454-B379-0D45-B99C-F22700758CC3}"/>
                  </a:ext>
                </a:extLst>
              </p:cNvPr>
              <p:cNvSpPr>
                <a:spLocks noGrp="1"/>
              </p:cNvSpPr>
              <p:nvPr>
                <p:ph sz="half" idx="1"/>
              </p:nvPr>
            </p:nvSpPr>
            <p:spPr>
              <a:xfrm>
                <a:off x="8041708" y="122085"/>
                <a:ext cx="4015635" cy="1084923"/>
              </a:xfrm>
            </p:spPr>
            <p:txBody>
              <a:bodyPr>
                <a:normAutofit/>
              </a:bodyPr>
              <a:lstStyle/>
              <a:p>
                <a:pPr marL="0" lvl="0" indent="0">
                  <a:buNone/>
                </a:pPr>
                <a14:m>
                  <m:oMathPara xmlns:m="http://schemas.openxmlformats.org/officeDocument/2006/math">
                    <m:oMathParaPr>
                      <m:jc m:val="right"/>
                    </m:oMathParaPr>
                    <m:oMath xmlns:m="http://schemas.openxmlformats.org/officeDocument/2006/math">
                      <m:sSub>
                        <m:sSubPr>
                          <m:ctrlPr>
                            <a:rPr lang="ar-AE" smtClean="0">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𝑦</m:t>
                          </m:r>
                        </m:e>
                        <m:sub>
                          <m:r>
                            <a:rPr lang="ar-AE">
                              <a:solidFill>
                                <a:schemeClr val="bg1"/>
                              </a:solidFill>
                              <a:latin typeface="Cambria Math" panose="02040503050406030204" pitchFamily="18" charset="0"/>
                            </a:rPr>
                            <m:t>𝑡</m:t>
                          </m:r>
                        </m:sub>
                      </m:sSub>
                      <m:r>
                        <a:rPr lang="ar-AE">
                          <a:solidFill>
                            <a:schemeClr val="bg1"/>
                          </a:solidFill>
                          <a:latin typeface="Cambria Math" panose="02040503050406030204" pitchFamily="18" charset="0"/>
                        </a:rPr>
                        <m:t>∼</m:t>
                      </m:r>
                      <m:r>
                        <m:rPr>
                          <m:sty m:val="p"/>
                        </m:rPr>
                        <a:rPr lang="en-US">
                          <a:solidFill>
                            <a:schemeClr val="bg1"/>
                          </a:solidFill>
                          <a:latin typeface="Cambria Math" panose="02040503050406030204" pitchFamily="18" charset="0"/>
                        </a:rPr>
                        <m:t>Normal</m:t>
                      </m:r>
                      <m:r>
                        <a:rPr lang="en-US">
                          <a:solidFill>
                            <a:schemeClr val="bg1"/>
                          </a:solidFill>
                          <a:latin typeface="Cambria Math" panose="02040503050406030204" pitchFamily="18" charset="0"/>
                        </a:rPr>
                        <m:t>(</m:t>
                      </m:r>
                      <m:r>
                        <a:rPr lang="en-US">
                          <a:solidFill>
                            <a:schemeClr val="bg1"/>
                          </a:solidFill>
                          <a:latin typeface="Cambria Math" panose="02040503050406030204" pitchFamily="18" charset="0"/>
                        </a:rPr>
                        <m:t>𝛼</m:t>
                      </m:r>
                      <m:r>
                        <a:rPr lang="en-US">
                          <a:solidFill>
                            <a:schemeClr val="bg1"/>
                          </a:solidFill>
                          <a:latin typeface="Cambria Math" panose="02040503050406030204" pitchFamily="18" charset="0"/>
                        </a:rPr>
                        <m:t>+</m:t>
                      </m:r>
                      <m:r>
                        <a:rPr lang="en-US">
                          <a:solidFill>
                            <a:schemeClr val="bg1"/>
                          </a:solidFill>
                          <a:latin typeface="Cambria Math" panose="02040503050406030204" pitchFamily="18" charset="0"/>
                        </a:rPr>
                        <m:t>𝜌</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𝑦</m:t>
                          </m:r>
                        </m:e>
                        <m:sub>
                          <m:r>
                            <a:rPr lang="ar-AE">
                              <a:solidFill>
                                <a:schemeClr val="bg1"/>
                              </a:solidFill>
                              <a:latin typeface="Cambria Math" panose="02040503050406030204" pitchFamily="18" charset="0"/>
                            </a:rPr>
                            <m:t>𝑡</m:t>
                          </m:r>
                          <m:r>
                            <a:rPr lang="ar-AE">
                              <a:solidFill>
                                <a:schemeClr val="bg1"/>
                              </a:solidFill>
                              <a:latin typeface="Cambria Math" panose="02040503050406030204" pitchFamily="18" charset="0"/>
                            </a:rPr>
                            <m:t>−1</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0</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𝛿</m:t>
                          </m:r>
                        </m:e>
                        <m:sub>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𝑗</m:t>
                              </m:r>
                            </m:e>
                            <m:sub>
                              <m:r>
                                <a:rPr lang="ar-AE">
                                  <a:solidFill>
                                    <a:schemeClr val="bg1"/>
                                  </a:solidFill>
                                  <a:latin typeface="Cambria Math" panose="02040503050406030204" pitchFamily="18" charset="0"/>
                                </a:rPr>
                                <m:t>0</m:t>
                              </m:r>
                            </m:sub>
                          </m:sSub>
                        </m:sub>
                      </m:sSub>
                      <m:r>
                        <a:rPr lang="ar-AE">
                          <a:solidFill>
                            <a:schemeClr val="bg1"/>
                          </a:solidFill>
                          <a:latin typeface="Cambria Math" panose="02040503050406030204" pitchFamily="18" charset="0"/>
                        </a:rPr>
                        <m:t>)</m:t>
                      </m:r>
                    </m:oMath>
                  </m:oMathPara>
                </a14:m>
                <a:endParaRPr lang="ar-AE" dirty="0">
                  <a:solidFill>
                    <a:schemeClr val="bg1"/>
                  </a:solidFill>
                </a:endParaRPr>
              </a:p>
            </p:txBody>
          </p:sp>
        </mc:Choice>
        <mc:Fallback>
          <p:sp>
            <p:nvSpPr>
              <p:cNvPr id="5" name="Content Placeholder 2">
                <a:extLst>
                  <a:ext uri="{FF2B5EF4-FFF2-40B4-BE49-F238E27FC236}">
                    <a16:creationId xmlns:a16="http://schemas.microsoft.com/office/drawing/2014/main" id="{B2ABF454-B379-0D45-B99C-F22700758CC3}"/>
                  </a:ext>
                </a:extLst>
              </p:cNvPr>
              <p:cNvSpPr>
                <a:spLocks noGrp="1" noRot="1" noChangeAspect="1" noMove="1" noResize="1" noEditPoints="1" noAdjustHandles="1" noChangeArrowheads="1" noChangeShapeType="1" noTextEdit="1"/>
              </p:cNvSpPr>
              <p:nvPr>
                <p:ph sz="half" idx="1"/>
              </p:nvPr>
            </p:nvSpPr>
            <p:spPr>
              <a:xfrm>
                <a:off x="8041708" y="122085"/>
                <a:ext cx="4015635" cy="1084923"/>
              </a:xfrm>
              <a:blipFill>
                <a:blip r:embed="rId4"/>
                <a:stretch>
                  <a:fillRect t="-3488" r="-2839"/>
                </a:stretch>
              </a:blipFill>
            </p:spPr>
            <p:txBody>
              <a:bodyPr/>
              <a:lstStyle/>
              <a:p>
                <a:r>
                  <a:rPr lang="en-US">
                    <a:noFill/>
                  </a:rPr>
                  <a:t> </a:t>
                </a:r>
              </a:p>
            </p:txBody>
          </p:sp>
        </mc:Fallback>
      </mc:AlternateContent>
      <p:sp>
        <p:nvSpPr>
          <p:cNvPr id="7" name="Slide Number Placeholder 6">
            <a:extLst>
              <a:ext uri="{FF2B5EF4-FFF2-40B4-BE49-F238E27FC236}">
                <a16:creationId xmlns:a16="http://schemas.microsoft.com/office/drawing/2014/main" id="{613A746A-BF91-EE42-B582-3D479D2ECFA8}"/>
              </a:ext>
            </a:extLst>
          </p:cNvPr>
          <p:cNvSpPr>
            <a:spLocks noGrp="1"/>
          </p:cNvSpPr>
          <p:nvPr>
            <p:ph type="sldNum" sz="quarter" idx="12"/>
          </p:nvPr>
        </p:nvSpPr>
        <p:spPr/>
        <p:txBody>
          <a:bodyPr/>
          <a:lstStyle/>
          <a:p>
            <a:fld id="{1006032C-0090-F348-B35B-AFAD9C4DA431}" type="slidenum">
              <a:rPr lang="en-US" smtClean="0"/>
              <a:t>9</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rPr dirty="0"/>
              <a:t>AR(1) Multivariate Additive: Individual results</a:t>
            </a:r>
          </a:p>
        </p:txBody>
      </p:sp>
      <p:sp>
        <p:nvSpPr>
          <p:cNvPr id="3" name="Content Placeholder 2"/>
          <p:cNvSpPr>
            <a:spLocks noGrp="1"/>
          </p:cNvSpPr>
          <p:nvPr>
            <p:ph sz="half" idx="1"/>
          </p:nvPr>
        </p:nvSpPr>
        <p:spPr/>
        <p:txBody>
          <a:bodyPr/>
          <a:lstStyle/>
          <a:p>
            <a:pPr lvl="1"/>
            <a:r>
              <a:rPr dirty="0"/>
              <a:t>Large variation between individuals</a:t>
            </a:r>
            <a:endParaRPr lang="en-US" dirty="0"/>
          </a:p>
          <a:p>
            <a:pPr lvl="1"/>
            <a:endParaRPr dirty="0"/>
          </a:p>
          <a:p>
            <a:pPr lvl="1"/>
            <a:r>
              <a:rPr dirty="0"/>
              <a:t>Clusters of population exist where the effect of texting and the base standard deviation of lane offset seem to match</a:t>
            </a:r>
            <a:endParaRPr lang="en-US" dirty="0"/>
          </a:p>
          <a:p>
            <a:pPr lvl="1"/>
            <a:endParaRPr dirty="0"/>
          </a:p>
          <a:p>
            <a:pPr lvl="1"/>
            <a:r>
              <a:rPr dirty="0"/>
              <a:t>Drivers who have high variation in lane positioning have correspondingly higher variation when texting</a:t>
            </a:r>
          </a:p>
        </p:txBody>
      </p:sp>
      <p:pic>
        <p:nvPicPr>
          <p:cNvPr id="4" name="Picture 1" descr="final_presentation_files/figure-pptx/ar1_add-1.png"/>
          <p:cNvPicPr>
            <a:picLocks noGrp="1" noChangeAspect="1"/>
          </p:cNvPicPr>
          <p:nvPr/>
        </p:nvPicPr>
        <p:blipFill>
          <a:blip r:embed="rId2"/>
          <a:stretch>
            <a:fillRect/>
          </a:stretch>
        </p:blipFill>
        <p:spPr bwMode="auto">
          <a:xfrm>
            <a:off x="6591300" y="1816100"/>
            <a:ext cx="4343400" cy="4343400"/>
          </a:xfrm>
          <a:prstGeom prst="rect">
            <a:avLst/>
          </a:prstGeom>
          <a:noFill/>
          <a:ln w="9525">
            <a:noFill/>
            <a:headEnd/>
            <a:tailEnd/>
          </a:ln>
        </p:spPr>
      </p:pic>
      <mc:AlternateContent xmlns:mc="http://schemas.openxmlformats.org/markup-compatibility/2006">
        <mc:Choice xmlns:a14="http://schemas.microsoft.com/office/drawing/2010/main" Requires="a14">
          <p:sp>
            <p:nvSpPr>
              <p:cNvPr id="6" name="Content Placeholder 2">
                <a:extLst>
                  <a:ext uri="{FF2B5EF4-FFF2-40B4-BE49-F238E27FC236}">
                    <a16:creationId xmlns:a16="http://schemas.microsoft.com/office/drawing/2014/main" id="{86A0A2BB-6866-B941-B384-D980E4537264}"/>
                  </a:ext>
                </a:extLst>
              </p:cNvPr>
              <p:cNvSpPr txBox="1">
                <a:spLocks/>
              </p:cNvSpPr>
              <p:nvPr/>
            </p:nvSpPr>
            <p:spPr>
              <a:xfrm>
                <a:off x="8041708" y="122085"/>
                <a:ext cx="4015635" cy="108492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1800" kern="1200">
                    <a:solidFill>
                      <a:schemeClr val="tx1">
                        <a:lumMod val="65000"/>
                        <a:lumOff val="35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1600" kern="1200">
                    <a:solidFill>
                      <a:schemeClr val="tx1">
                        <a:lumMod val="65000"/>
                        <a:lumOff val="3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1400" kern="1200">
                    <a:solidFill>
                      <a:schemeClr val="tx1">
                        <a:lumMod val="65000"/>
                        <a:lumOff val="3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14:m>
                  <m:oMathPara xmlns:m="http://schemas.openxmlformats.org/officeDocument/2006/math">
                    <m:oMathParaPr>
                      <m:jc m:val="right"/>
                    </m:oMathParaPr>
                    <m:oMath xmlns:m="http://schemas.openxmlformats.org/officeDocument/2006/math">
                      <m:r>
                        <a:rPr lang="ar-AE" smtClean="0">
                          <a:solidFill>
                            <a:schemeClr val="bg1"/>
                          </a:solidFill>
                          <a:latin typeface="Cambria Math" panose="02040503050406030204" pitchFamily="18" charset="0"/>
                        </a:rPr>
                        <m:t>𝜎</m:t>
                      </m:r>
                      <m:r>
                        <a:rPr lang="ar-AE" smtClean="0">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0</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𝑖</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𝛿</m:t>
                          </m:r>
                        </m:e>
                        <m:sub>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𝑗</m:t>
                              </m:r>
                            </m:e>
                            <m:sub>
                              <m:r>
                                <a:rPr lang="ar-AE">
                                  <a:solidFill>
                                    <a:schemeClr val="bg1"/>
                                  </a:solidFill>
                                  <a:latin typeface="Cambria Math" panose="02040503050406030204" pitchFamily="18" charset="0"/>
                                </a:rPr>
                                <m:t>0</m:t>
                              </m:r>
                            </m:sub>
                          </m:sSub>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𝛿</m:t>
                          </m:r>
                        </m:e>
                        <m:sub>
                          <m:r>
                            <a:rPr lang="ar-AE">
                              <a:solidFill>
                                <a:schemeClr val="bg1"/>
                              </a:solidFill>
                              <a:latin typeface="Cambria Math" panose="02040503050406030204" pitchFamily="18" charset="0"/>
                            </a:rPr>
                            <m:t>𝑗</m:t>
                          </m:r>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𝑖</m:t>
                          </m:r>
                        </m:sub>
                      </m:sSub>
                    </m:oMath>
                  </m:oMathPara>
                </a14:m>
                <a:endParaRPr lang="ar-AE" dirty="0">
                  <a:solidFill>
                    <a:schemeClr val="bg1"/>
                  </a:solidFill>
                </a:endParaRPr>
              </a:p>
            </p:txBody>
          </p:sp>
        </mc:Choice>
        <mc:Fallback>
          <p:sp>
            <p:nvSpPr>
              <p:cNvPr id="6" name="Content Placeholder 2">
                <a:extLst>
                  <a:ext uri="{FF2B5EF4-FFF2-40B4-BE49-F238E27FC236}">
                    <a16:creationId xmlns:a16="http://schemas.microsoft.com/office/drawing/2014/main" id="{86A0A2BB-6866-B941-B384-D980E4537264}"/>
                  </a:ext>
                </a:extLst>
              </p:cNvPr>
              <p:cNvSpPr txBox="1">
                <a:spLocks noRot="1" noChangeAspect="1" noMove="1" noResize="1" noEditPoints="1" noAdjustHandles="1" noChangeArrowheads="1" noChangeShapeType="1" noTextEdit="1"/>
              </p:cNvSpPr>
              <p:nvPr/>
            </p:nvSpPr>
            <p:spPr>
              <a:xfrm>
                <a:off x="8041708" y="122085"/>
                <a:ext cx="4015635" cy="1084923"/>
              </a:xfrm>
              <a:prstGeom prst="rect">
                <a:avLst/>
              </a:prstGeom>
              <a:blipFill>
                <a:blip r:embed="rId3"/>
                <a:stretch>
                  <a:fillRect t="-3488" r="-2839"/>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62A5379A-751D-3A4F-B6E4-303F2BE388A6}"/>
              </a:ext>
            </a:extLst>
          </p:cNvPr>
          <p:cNvSpPr>
            <a:spLocks noGrp="1"/>
          </p:cNvSpPr>
          <p:nvPr>
            <p:ph type="sldNum" sz="quarter" idx="12"/>
          </p:nvPr>
        </p:nvSpPr>
        <p:spPr/>
        <p:txBody>
          <a:bodyPr/>
          <a:lstStyle/>
          <a:p>
            <a:fld id="{1006032C-0090-F348-B35B-AFAD9C4DA431}" type="slidenum">
              <a:rPr lang="en-US" smtClean="0"/>
              <a:t>10</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AR(1) Multivariate Additive: Hyperprior results</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p:txBody>
              <a:bodyPr/>
              <a:lstStyle/>
              <a:p>
                <a:pPr lvl="1"/>
                <a:r>
                  <a:rPr dirty="0"/>
                  <a:t>Pooling forces variability of the </a:t>
                </a:r>
                <a14:m>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𝛿</m:t>
                        </m:r>
                      </m:e>
                      <m:sub>
                        <m:sSub>
                          <m:sSubPr>
                            <m:ctrlPr>
                              <a:rPr i="1">
                                <a:latin typeface="Cambria Math" panose="02040503050406030204" pitchFamily="18" charset="0"/>
                              </a:rPr>
                            </m:ctrlPr>
                          </m:sSubPr>
                          <m:e>
                            <m:r>
                              <a:rPr>
                                <a:latin typeface="Cambria Math" panose="02040503050406030204" pitchFamily="18" charset="0"/>
                              </a:rPr>
                              <m:t>𝑗</m:t>
                            </m:r>
                          </m:e>
                          <m:sub>
                            <m:r>
                              <a:rPr>
                                <a:latin typeface="Cambria Math" panose="02040503050406030204" pitchFamily="18" charset="0"/>
                              </a:rPr>
                              <m:t>0</m:t>
                            </m:r>
                          </m:sub>
                        </m:sSub>
                      </m:sub>
                    </m:sSub>
                  </m:oMath>
                </a14:m>
                <a:r>
                  <a:rPr dirty="0"/>
                  <a:t> to zero but variability is now within all the drivers</a:t>
                </a:r>
                <a:endParaRPr lang="en-US" dirty="0"/>
              </a:p>
              <a:p>
                <a:pPr lvl="1"/>
                <a:endParaRPr dirty="0"/>
              </a:p>
              <a:p>
                <a:pPr lvl="1"/>
                <a:r>
                  <a:rPr dirty="0"/>
                  <a:t>Hyperpriors show that the texting effect doubles the standard deviation of lane positioning for the individual drivers</a:t>
                </a:r>
              </a:p>
            </p:txBody>
          </p:sp>
        </mc:Choice>
        <mc:Fallback>
          <p:sp>
            <p:nvSpPr>
              <p:cNvPr id="3" name="Content Placeholder 2"/>
              <p:cNvSpPr>
                <a:spLocks noGrp="1" noRot="1" noChangeAspect="1" noMove="1" noResize="1" noEditPoints="1" noAdjustHandles="1" noChangeArrowheads="1" noChangeShapeType="1" noTextEdit="1"/>
              </p:cNvSpPr>
              <p:nvPr>
                <p:ph sz="half" idx="1"/>
              </p:nvPr>
            </p:nvSpPr>
            <p:spPr>
              <a:blipFill>
                <a:blip r:embed="rId2"/>
                <a:stretch>
                  <a:fillRect t="-877" r="-1222"/>
                </a:stretch>
              </a:blipFill>
            </p:spPr>
            <p:txBody>
              <a:bodyPr/>
              <a:lstStyle/>
              <a:p>
                <a:r>
                  <a:rPr lang="en-US">
                    <a:noFill/>
                  </a:rPr>
                  <a:t> </a:t>
                </a:r>
              </a:p>
            </p:txBody>
          </p:sp>
        </mc:Fallback>
      </mc:AlternateContent>
      <p:pic>
        <p:nvPicPr>
          <p:cNvPr id="4" name="Picture 1" descr="final_presentation_files/figure-pptx/ar1_add_hyper-1.png"/>
          <p:cNvPicPr>
            <a:picLocks noGrp="1" noChangeAspect="1"/>
          </p:cNvPicPr>
          <p:nvPr/>
        </p:nvPicPr>
        <p:blipFill>
          <a:blip r:embed="rId3"/>
          <a:stretch>
            <a:fillRect/>
          </a:stretch>
        </p:blipFill>
        <p:spPr bwMode="auto">
          <a:xfrm>
            <a:off x="6172200" y="2362200"/>
            <a:ext cx="5181600" cy="3238500"/>
          </a:xfrm>
          <a:prstGeom prst="rect">
            <a:avLst/>
          </a:prstGeom>
          <a:noFill/>
          <a:ln w="9525">
            <a:noFill/>
            <a:headEnd/>
            <a:tailEnd/>
          </a:ln>
        </p:spPr>
      </p:pic>
      <mc:AlternateContent xmlns:mc="http://schemas.openxmlformats.org/markup-compatibility/2006">
        <mc:Choice xmlns:a14="http://schemas.microsoft.com/office/drawing/2010/main" Requires="a14">
          <p:sp>
            <p:nvSpPr>
              <p:cNvPr id="7" name="Content Placeholder 2">
                <a:extLst>
                  <a:ext uri="{FF2B5EF4-FFF2-40B4-BE49-F238E27FC236}">
                    <a16:creationId xmlns:a16="http://schemas.microsoft.com/office/drawing/2014/main" id="{D3DB3C68-8E28-594F-BD29-25DE190F32BE}"/>
                  </a:ext>
                </a:extLst>
              </p:cNvPr>
              <p:cNvSpPr txBox="1">
                <a:spLocks/>
              </p:cNvSpPr>
              <p:nvPr/>
            </p:nvSpPr>
            <p:spPr>
              <a:xfrm>
                <a:off x="8041708" y="122085"/>
                <a:ext cx="4015635" cy="108492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1800" kern="1200">
                    <a:solidFill>
                      <a:schemeClr val="tx1">
                        <a:lumMod val="65000"/>
                        <a:lumOff val="35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1600" kern="1200">
                    <a:solidFill>
                      <a:schemeClr val="tx1">
                        <a:lumMod val="65000"/>
                        <a:lumOff val="3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1400" kern="1200">
                    <a:solidFill>
                      <a:schemeClr val="tx1">
                        <a:lumMod val="65000"/>
                        <a:lumOff val="3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14:m>
                  <m:oMathPara xmlns:m="http://schemas.openxmlformats.org/officeDocument/2006/math">
                    <m:oMathParaPr>
                      <m:jc m:val="right"/>
                    </m:oMathParaPr>
                    <m:oMath xmlns:m="http://schemas.openxmlformats.org/officeDocument/2006/math">
                      <m:r>
                        <a:rPr lang="ar-AE" smtClean="0">
                          <a:solidFill>
                            <a:schemeClr val="bg1"/>
                          </a:solidFill>
                          <a:latin typeface="Cambria Math" panose="02040503050406030204" pitchFamily="18" charset="0"/>
                        </a:rPr>
                        <m:t>𝜎</m:t>
                      </m:r>
                      <m:r>
                        <a:rPr lang="ar-AE" smtClean="0">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0</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𝑖</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𝛿</m:t>
                          </m:r>
                        </m:e>
                        <m:sub>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𝑗</m:t>
                              </m:r>
                            </m:e>
                            <m:sub>
                              <m:r>
                                <a:rPr lang="ar-AE">
                                  <a:solidFill>
                                    <a:schemeClr val="bg1"/>
                                  </a:solidFill>
                                  <a:latin typeface="Cambria Math" panose="02040503050406030204" pitchFamily="18" charset="0"/>
                                </a:rPr>
                                <m:t>0</m:t>
                              </m:r>
                            </m:sub>
                          </m:sSub>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𝛿</m:t>
                          </m:r>
                        </m:e>
                        <m:sub>
                          <m:r>
                            <a:rPr lang="ar-AE">
                              <a:solidFill>
                                <a:schemeClr val="bg1"/>
                              </a:solidFill>
                              <a:latin typeface="Cambria Math" panose="02040503050406030204" pitchFamily="18" charset="0"/>
                            </a:rPr>
                            <m:t>𝑗</m:t>
                          </m:r>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𝑖</m:t>
                          </m:r>
                        </m:sub>
                      </m:sSub>
                    </m:oMath>
                  </m:oMathPara>
                </a14:m>
                <a:endParaRPr lang="ar-AE" dirty="0">
                  <a:solidFill>
                    <a:schemeClr val="bg1"/>
                  </a:solidFill>
                </a:endParaRPr>
              </a:p>
            </p:txBody>
          </p:sp>
        </mc:Choice>
        <mc:Fallback>
          <p:sp>
            <p:nvSpPr>
              <p:cNvPr id="7" name="Content Placeholder 2">
                <a:extLst>
                  <a:ext uri="{FF2B5EF4-FFF2-40B4-BE49-F238E27FC236}">
                    <a16:creationId xmlns:a16="http://schemas.microsoft.com/office/drawing/2014/main" id="{D3DB3C68-8E28-594F-BD29-25DE190F32BE}"/>
                  </a:ext>
                </a:extLst>
              </p:cNvPr>
              <p:cNvSpPr txBox="1">
                <a:spLocks noRot="1" noChangeAspect="1" noMove="1" noResize="1" noEditPoints="1" noAdjustHandles="1" noChangeArrowheads="1" noChangeShapeType="1" noTextEdit="1"/>
              </p:cNvSpPr>
              <p:nvPr/>
            </p:nvSpPr>
            <p:spPr>
              <a:xfrm>
                <a:off x="8041708" y="122085"/>
                <a:ext cx="4015635" cy="1084923"/>
              </a:xfrm>
              <a:prstGeom prst="rect">
                <a:avLst/>
              </a:prstGeom>
              <a:blipFill>
                <a:blip r:embed="rId4"/>
                <a:stretch>
                  <a:fillRect t="-3488" r="-2839"/>
                </a:stretch>
              </a:blipFill>
            </p:spPr>
            <p:txBody>
              <a:bodyPr/>
              <a:lstStyle/>
              <a:p>
                <a:r>
                  <a:rPr lang="en-US">
                    <a:noFill/>
                  </a:rPr>
                  <a:t> </a:t>
                </a:r>
              </a:p>
            </p:txBody>
          </p:sp>
        </mc:Fallback>
      </mc:AlternateContent>
      <p:sp>
        <p:nvSpPr>
          <p:cNvPr id="9" name="Slide Number Placeholder 8">
            <a:extLst>
              <a:ext uri="{FF2B5EF4-FFF2-40B4-BE49-F238E27FC236}">
                <a16:creationId xmlns:a16="http://schemas.microsoft.com/office/drawing/2014/main" id="{6D3A65F8-F744-EC4C-AC2E-003248E70E7C}"/>
              </a:ext>
            </a:extLst>
          </p:cNvPr>
          <p:cNvSpPr>
            <a:spLocks noGrp="1"/>
          </p:cNvSpPr>
          <p:nvPr>
            <p:ph type="sldNum" sz="quarter" idx="12"/>
          </p:nvPr>
        </p:nvSpPr>
        <p:spPr/>
        <p:txBody>
          <a:bodyPr/>
          <a:lstStyle/>
          <a:p>
            <a:fld id="{1006032C-0090-F348-B35B-AFAD9C4DA431}" type="slidenum">
              <a:rPr lang="en-US" smtClean="0"/>
              <a:t>11</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AR(1) Multivariate Additive: Diagnostics</a:t>
            </a:r>
          </a:p>
        </p:txBody>
      </p:sp>
      <p:pic>
        <p:nvPicPr>
          <p:cNvPr id="3" name="Picture 1" descr="final_presentation_files/figure-pptx/ar1_multi_trace-1.png"/>
          <p:cNvPicPr>
            <a:picLocks noGrp="1" noChangeAspect="1"/>
          </p:cNvPicPr>
          <p:nvPr/>
        </p:nvPicPr>
        <p:blipFill>
          <a:blip r:embed="rId2"/>
          <a:stretch>
            <a:fillRect/>
          </a:stretch>
        </p:blipFill>
        <p:spPr bwMode="auto">
          <a:xfrm>
            <a:off x="838200" y="2044700"/>
            <a:ext cx="5181600" cy="3886200"/>
          </a:xfrm>
          <a:prstGeom prst="rect">
            <a:avLst/>
          </a:prstGeom>
          <a:noFill/>
          <a:ln w="9525">
            <a:noFill/>
            <a:headEnd/>
            <a:tailEnd/>
          </a:ln>
        </p:spPr>
      </p:pic>
      <p:pic>
        <p:nvPicPr>
          <p:cNvPr id="4" name="Picture 1" descr="final_presentation_files/figure-pptx/unnamed-chunk-1-1.png"/>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mc:AlternateContent xmlns:mc="http://schemas.openxmlformats.org/markup-compatibility/2006">
        <mc:Choice xmlns:a14="http://schemas.microsoft.com/office/drawing/2010/main" Requires="a14">
          <p:sp>
            <p:nvSpPr>
              <p:cNvPr id="9" name="Content Placeholder 2">
                <a:extLst>
                  <a:ext uri="{FF2B5EF4-FFF2-40B4-BE49-F238E27FC236}">
                    <a16:creationId xmlns:a16="http://schemas.microsoft.com/office/drawing/2014/main" id="{39B203CA-8498-664D-BCE7-AB3D64CC0FD6}"/>
                  </a:ext>
                </a:extLst>
              </p:cNvPr>
              <p:cNvSpPr txBox="1">
                <a:spLocks/>
              </p:cNvSpPr>
              <p:nvPr/>
            </p:nvSpPr>
            <p:spPr>
              <a:xfrm>
                <a:off x="8041708" y="122085"/>
                <a:ext cx="4015635" cy="108492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1800" kern="1200">
                    <a:solidFill>
                      <a:schemeClr val="tx1">
                        <a:lumMod val="65000"/>
                        <a:lumOff val="35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1600" kern="1200">
                    <a:solidFill>
                      <a:schemeClr val="tx1">
                        <a:lumMod val="65000"/>
                        <a:lumOff val="3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1400" kern="1200">
                    <a:solidFill>
                      <a:schemeClr val="tx1">
                        <a:lumMod val="65000"/>
                        <a:lumOff val="3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14:m>
                  <m:oMathPara xmlns:m="http://schemas.openxmlformats.org/officeDocument/2006/math">
                    <m:oMathParaPr>
                      <m:jc m:val="right"/>
                    </m:oMathParaPr>
                    <m:oMath xmlns:m="http://schemas.openxmlformats.org/officeDocument/2006/math">
                      <m:r>
                        <a:rPr lang="ar-AE" smtClean="0">
                          <a:solidFill>
                            <a:schemeClr val="bg1"/>
                          </a:solidFill>
                          <a:latin typeface="Cambria Math" panose="02040503050406030204" pitchFamily="18" charset="0"/>
                        </a:rPr>
                        <m:t>𝜎</m:t>
                      </m:r>
                      <m:r>
                        <a:rPr lang="ar-AE" smtClean="0">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0</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𝑖</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𝛿</m:t>
                          </m:r>
                        </m:e>
                        <m:sub>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𝑗</m:t>
                              </m:r>
                            </m:e>
                            <m:sub>
                              <m:r>
                                <a:rPr lang="ar-AE">
                                  <a:solidFill>
                                    <a:schemeClr val="bg1"/>
                                  </a:solidFill>
                                  <a:latin typeface="Cambria Math" panose="02040503050406030204" pitchFamily="18" charset="0"/>
                                </a:rPr>
                                <m:t>0</m:t>
                              </m:r>
                            </m:sub>
                          </m:sSub>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𝛿</m:t>
                          </m:r>
                        </m:e>
                        <m:sub>
                          <m:r>
                            <a:rPr lang="ar-AE">
                              <a:solidFill>
                                <a:schemeClr val="bg1"/>
                              </a:solidFill>
                              <a:latin typeface="Cambria Math" panose="02040503050406030204" pitchFamily="18" charset="0"/>
                            </a:rPr>
                            <m:t>𝑗</m:t>
                          </m:r>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𝑖</m:t>
                          </m:r>
                        </m:sub>
                      </m:sSub>
                    </m:oMath>
                  </m:oMathPara>
                </a14:m>
                <a:endParaRPr lang="ar-AE" dirty="0">
                  <a:solidFill>
                    <a:schemeClr val="bg1"/>
                  </a:solidFill>
                </a:endParaRPr>
              </a:p>
            </p:txBody>
          </p:sp>
        </mc:Choice>
        <mc:Fallback>
          <p:sp>
            <p:nvSpPr>
              <p:cNvPr id="9" name="Content Placeholder 2">
                <a:extLst>
                  <a:ext uri="{FF2B5EF4-FFF2-40B4-BE49-F238E27FC236}">
                    <a16:creationId xmlns:a16="http://schemas.microsoft.com/office/drawing/2014/main" id="{39B203CA-8498-664D-BCE7-AB3D64CC0FD6}"/>
                  </a:ext>
                </a:extLst>
              </p:cNvPr>
              <p:cNvSpPr txBox="1">
                <a:spLocks noRot="1" noChangeAspect="1" noMove="1" noResize="1" noEditPoints="1" noAdjustHandles="1" noChangeArrowheads="1" noChangeShapeType="1" noTextEdit="1"/>
              </p:cNvSpPr>
              <p:nvPr/>
            </p:nvSpPr>
            <p:spPr>
              <a:xfrm>
                <a:off x="8041708" y="122085"/>
                <a:ext cx="4015635" cy="1084923"/>
              </a:xfrm>
              <a:prstGeom prst="rect">
                <a:avLst/>
              </a:prstGeom>
              <a:blipFill>
                <a:blip r:embed="rId4"/>
                <a:stretch>
                  <a:fillRect t="-3488" r="-2839"/>
                </a:stretch>
              </a:blipFill>
            </p:spPr>
            <p:txBody>
              <a:bodyPr/>
              <a:lstStyle/>
              <a:p>
                <a:r>
                  <a:rPr lang="en-US">
                    <a:noFill/>
                  </a:rPr>
                  <a:t> </a:t>
                </a:r>
              </a:p>
            </p:txBody>
          </p:sp>
        </mc:Fallback>
      </mc:AlternateContent>
      <p:sp>
        <p:nvSpPr>
          <p:cNvPr id="11" name="Slide Number Placeholder 10">
            <a:extLst>
              <a:ext uri="{FF2B5EF4-FFF2-40B4-BE49-F238E27FC236}">
                <a16:creationId xmlns:a16="http://schemas.microsoft.com/office/drawing/2014/main" id="{8CEB2B48-7D5B-9843-8433-E47AAD5900C3}"/>
              </a:ext>
            </a:extLst>
          </p:cNvPr>
          <p:cNvSpPr>
            <a:spLocks noGrp="1"/>
          </p:cNvSpPr>
          <p:nvPr>
            <p:ph type="sldNum" sz="quarter" idx="12"/>
          </p:nvPr>
        </p:nvSpPr>
        <p:spPr/>
        <p:txBody>
          <a:bodyPr/>
          <a:lstStyle/>
          <a:p>
            <a:fld id="{1006032C-0090-F348-B35B-AFAD9C4DA431}" type="slidenum">
              <a:rPr lang="en-US" smtClean="0"/>
              <a:t>12</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AR(1) Multivariate Multiplicative: Results</a:t>
            </a:r>
          </a:p>
        </p:txBody>
      </p:sp>
      <p:sp>
        <p:nvSpPr>
          <p:cNvPr id="3" name="Content Placeholder 2"/>
          <p:cNvSpPr>
            <a:spLocks noGrp="1"/>
          </p:cNvSpPr>
          <p:nvPr>
            <p:ph sz="half" idx="1"/>
          </p:nvPr>
        </p:nvSpPr>
        <p:spPr/>
        <p:txBody>
          <a:bodyPr/>
          <a:lstStyle/>
          <a:p>
            <a:pPr lvl="1"/>
            <a:r>
              <a:rPr dirty="0"/>
              <a:t>Older drivers have higher lane position variance in both non-texting and texting situations</a:t>
            </a:r>
            <a:endParaRPr lang="en-US" dirty="0"/>
          </a:p>
          <a:p>
            <a:pPr lvl="1"/>
            <a:endParaRPr lang="en-US" dirty="0"/>
          </a:p>
          <a:p>
            <a:pPr lvl="1"/>
            <a:r>
              <a:rPr dirty="0"/>
              <a:t>The interaction effect between texting and the age group causes the posterior distribution to be much wider</a:t>
            </a:r>
            <a:endParaRPr lang="en-US" dirty="0"/>
          </a:p>
          <a:p>
            <a:pPr lvl="1"/>
            <a:endParaRPr lang="en-US" dirty="0"/>
          </a:p>
          <a:p>
            <a:pPr lvl="1"/>
            <a:r>
              <a:rPr dirty="0"/>
              <a:t>The large variation between individual drivers when texting contributes to the larger posterior of the texting effect</a:t>
            </a:r>
            <a:endParaRPr lang="en-US" dirty="0"/>
          </a:p>
          <a:p>
            <a:pPr lvl="1"/>
            <a:endParaRPr lang="en-US" dirty="0"/>
          </a:p>
          <a:p>
            <a:pPr lvl="1"/>
            <a:r>
              <a:rPr dirty="0"/>
              <a:t>Much longer right tails in the lane position variance</a:t>
            </a:r>
          </a:p>
        </p:txBody>
      </p:sp>
      <p:pic>
        <p:nvPicPr>
          <p:cNvPr id="4" name="Picture 1" descr="final_presentation_files/figure-pptx/unnamed-chunk-2-1.png"/>
          <p:cNvPicPr>
            <a:picLocks noGrp="1" noChangeAspect="1"/>
          </p:cNvPicPr>
          <p:nvPr/>
        </p:nvPicPr>
        <p:blipFill>
          <a:blip r:embed="rId2"/>
          <a:stretch>
            <a:fillRect/>
          </a:stretch>
        </p:blipFill>
        <p:spPr bwMode="auto">
          <a:xfrm>
            <a:off x="6172200" y="2044700"/>
            <a:ext cx="5181600" cy="3886200"/>
          </a:xfrm>
          <a:prstGeom prst="rect">
            <a:avLst/>
          </a:prstGeom>
          <a:noFill/>
          <a:ln w="9525">
            <a:noFill/>
            <a:headEnd/>
            <a:tailEnd/>
          </a:ln>
        </p:spPr>
      </p:pic>
      <mc:AlternateContent xmlns:mc="http://schemas.openxmlformats.org/markup-compatibility/2006">
        <mc:Choice xmlns:a14="http://schemas.microsoft.com/office/drawing/2010/main" Requires="a14">
          <p:sp>
            <p:nvSpPr>
              <p:cNvPr id="6" name="Content Placeholder 2">
                <a:extLst>
                  <a:ext uri="{FF2B5EF4-FFF2-40B4-BE49-F238E27FC236}">
                    <a16:creationId xmlns:a16="http://schemas.microsoft.com/office/drawing/2014/main" id="{F6099F6D-A8E5-684E-A364-F956204865B2}"/>
                  </a:ext>
                </a:extLst>
              </p:cNvPr>
              <p:cNvSpPr txBox="1">
                <a:spLocks/>
              </p:cNvSpPr>
              <p:nvPr/>
            </p:nvSpPr>
            <p:spPr>
              <a:xfrm>
                <a:off x="8041708" y="122085"/>
                <a:ext cx="4015635" cy="108492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1800" kern="1200">
                    <a:solidFill>
                      <a:schemeClr val="tx1">
                        <a:lumMod val="65000"/>
                        <a:lumOff val="35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1600" kern="1200">
                    <a:solidFill>
                      <a:schemeClr val="tx1">
                        <a:lumMod val="65000"/>
                        <a:lumOff val="3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1400" kern="1200">
                    <a:solidFill>
                      <a:schemeClr val="tx1">
                        <a:lumMod val="65000"/>
                        <a:lumOff val="3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14:m>
                  <m:oMathPara xmlns:m="http://schemas.openxmlformats.org/officeDocument/2006/math">
                    <m:oMathParaPr>
                      <m:jc m:val="right"/>
                    </m:oMathParaPr>
                    <m:oMath xmlns:m="http://schemas.openxmlformats.org/officeDocument/2006/math">
                      <m:r>
                        <a:rPr lang="ar-AE" smtClean="0">
                          <a:solidFill>
                            <a:schemeClr val="bg1"/>
                          </a:solidFill>
                          <a:latin typeface="Cambria Math" panose="02040503050406030204" pitchFamily="18" charset="0"/>
                        </a:rPr>
                        <m:t>𝜎</m:t>
                      </m:r>
                      <m:r>
                        <a:rPr lang="ar-AE" smtClean="0">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0</m:t>
                          </m:r>
                        </m:sub>
                      </m:sSub>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𝑒𝑥𝑝</m:t>
                      </m:r>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𝑙𝑜𝑔</m:t>
                      </m:r>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𝑗</m:t>
                          </m:r>
                        </m:sub>
                      </m:sSub>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𝑙𝑜𝑔</m:t>
                      </m:r>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𝑗</m:t>
                          </m:r>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𝑘</m:t>
                          </m:r>
                        </m:sub>
                      </m:sSub>
                      <m:r>
                        <a:rPr lang="ar-AE">
                          <a:solidFill>
                            <a:schemeClr val="bg1"/>
                          </a:solidFill>
                          <a:latin typeface="Cambria Math" panose="02040503050406030204" pitchFamily="18" charset="0"/>
                        </a:rPr>
                        <m:t>)]</m:t>
                      </m:r>
                    </m:oMath>
                  </m:oMathPara>
                </a14:m>
                <a:endParaRPr lang="ar-AE" dirty="0">
                  <a:solidFill>
                    <a:schemeClr val="bg1"/>
                  </a:solidFill>
                </a:endParaRPr>
              </a:p>
            </p:txBody>
          </p:sp>
        </mc:Choice>
        <mc:Fallback>
          <p:sp>
            <p:nvSpPr>
              <p:cNvPr id="6" name="Content Placeholder 2">
                <a:extLst>
                  <a:ext uri="{FF2B5EF4-FFF2-40B4-BE49-F238E27FC236}">
                    <a16:creationId xmlns:a16="http://schemas.microsoft.com/office/drawing/2014/main" id="{F6099F6D-A8E5-684E-A364-F956204865B2}"/>
                  </a:ext>
                </a:extLst>
              </p:cNvPr>
              <p:cNvSpPr txBox="1">
                <a:spLocks noRot="1" noChangeAspect="1" noMove="1" noResize="1" noEditPoints="1" noAdjustHandles="1" noChangeArrowheads="1" noChangeShapeType="1" noTextEdit="1"/>
              </p:cNvSpPr>
              <p:nvPr/>
            </p:nvSpPr>
            <p:spPr>
              <a:xfrm>
                <a:off x="8041708" y="122085"/>
                <a:ext cx="4015635" cy="1084923"/>
              </a:xfrm>
              <a:prstGeom prst="rect">
                <a:avLst/>
              </a:prstGeom>
              <a:blipFill>
                <a:blip r:embed="rId3"/>
                <a:stretch>
                  <a:fillRect t="-3488" r="-2839"/>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EAC05204-AE71-EF49-83D4-CB2282A970C8}"/>
              </a:ext>
            </a:extLst>
          </p:cNvPr>
          <p:cNvSpPr>
            <a:spLocks noGrp="1"/>
          </p:cNvSpPr>
          <p:nvPr>
            <p:ph type="sldNum" sz="quarter" idx="12"/>
          </p:nvPr>
        </p:nvSpPr>
        <p:spPr/>
        <p:txBody>
          <a:bodyPr/>
          <a:lstStyle/>
          <a:p>
            <a:fld id="{1006032C-0090-F348-B35B-AFAD9C4DA431}" type="slidenum">
              <a:rPr lang="en-US" smtClean="0"/>
              <a:t>13</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AR(1) Multivariate Multiplicative: Dianostics</a:t>
            </a:r>
          </a:p>
        </p:txBody>
      </p:sp>
      <p:pic>
        <p:nvPicPr>
          <p:cNvPr id="3" name="Picture 1" descr="final_presentation_files/figure-pptx/ar1_multi2_trace-1.png"/>
          <p:cNvPicPr>
            <a:picLocks noGrp="1" noChangeAspect="1"/>
          </p:cNvPicPr>
          <p:nvPr/>
        </p:nvPicPr>
        <p:blipFill>
          <a:blip r:embed="rId2"/>
          <a:stretch>
            <a:fillRect/>
          </a:stretch>
        </p:blipFill>
        <p:spPr bwMode="auto">
          <a:xfrm>
            <a:off x="838200" y="2044700"/>
            <a:ext cx="5181600" cy="3886200"/>
          </a:xfrm>
          <a:prstGeom prst="rect">
            <a:avLst/>
          </a:prstGeom>
          <a:noFill/>
          <a:ln w="9525">
            <a:noFill/>
            <a:headEnd/>
            <a:tailEnd/>
          </a:ln>
        </p:spPr>
      </p:pic>
      <p:pic>
        <p:nvPicPr>
          <p:cNvPr id="4" name="Picture 1" descr="final_presentation_files/figure-pptx/unnamed-chunk-3-1.png"/>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mc:AlternateContent xmlns:mc="http://schemas.openxmlformats.org/markup-compatibility/2006">
        <mc:Choice xmlns:a14="http://schemas.microsoft.com/office/drawing/2010/main" Requires="a14">
          <p:sp>
            <p:nvSpPr>
              <p:cNvPr id="9" name="Content Placeholder 2">
                <a:extLst>
                  <a:ext uri="{FF2B5EF4-FFF2-40B4-BE49-F238E27FC236}">
                    <a16:creationId xmlns:a16="http://schemas.microsoft.com/office/drawing/2014/main" id="{3797E749-F464-2545-917B-723E3DF455D4}"/>
                  </a:ext>
                </a:extLst>
              </p:cNvPr>
              <p:cNvSpPr txBox="1">
                <a:spLocks/>
              </p:cNvSpPr>
              <p:nvPr/>
            </p:nvSpPr>
            <p:spPr>
              <a:xfrm>
                <a:off x="8041708" y="122085"/>
                <a:ext cx="4015635" cy="108492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1800" kern="1200">
                    <a:solidFill>
                      <a:schemeClr val="tx1">
                        <a:lumMod val="65000"/>
                        <a:lumOff val="35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1600" kern="1200">
                    <a:solidFill>
                      <a:schemeClr val="tx1">
                        <a:lumMod val="65000"/>
                        <a:lumOff val="3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1400" kern="1200">
                    <a:solidFill>
                      <a:schemeClr val="tx1">
                        <a:lumMod val="65000"/>
                        <a:lumOff val="3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200" kern="1200">
                    <a:solidFill>
                      <a:schemeClr val="tx1">
                        <a:lumMod val="65000"/>
                        <a:lumOff val="3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14:m>
                  <m:oMathPara xmlns:m="http://schemas.openxmlformats.org/officeDocument/2006/math">
                    <m:oMathParaPr>
                      <m:jc m:val="right"/>
                    </m:oMathParaPr>
                    <m:oMath xmlns:m="http://schemas.openxmlformats.org/officeDocument/2006/math">
                      <m:r>
                        <a:rPr lang="ar-AE" smtClean="0">
                          <a:solidFill>
                            <a:schemeClr val="bg1"/>
                          </a:solidFill>
                          <a:latin typeface="Cambria Math" panose="02040503050406030204" pitchFamily="18" charset="0"/>
                        </a:rPr>
                        <m:t>𝜎</m:t>
                      </m:r>
                      <m:r>
                        <a:rPr lang="ar-AE" smtClean="0">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0</m:t>
                          </m:r>
                        </m:sub>
                      </m:sSub>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𝑒𝑥𝑝</m:t>
                      </m:r>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𝑙𝑜𝑔</m:t>
                      </m:r>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𝑗</m:t>
                          </m:r>
                        </m:sub>
                      </m:sSub>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𝑙𝑜𝑔</m:t>
                      </m:r>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𝑗</m:t>
                          </m:r>
                          <m:r>
                            <a:rPr lang="ar-AE">
                              <a:solidFill>
                                <a:schemeClr val="bg1"/>
                              </a:solidFill>
                              <a:latin typeface="Cambria Math" panose="02040503050406030204" pitchFamily="18" charset="0"/>
                            </a:rPr>
                            <m:t>,</m:t>
                          </m:r>
                          <m:r>
                            <a:rPr lang="ar-AE">
                              <a:solidFill>
                                <a:schemeClr val="bg1"/>
                              </a:solidFill>
                              <a:latin typeface="Cambria Math" panose="02040503050406030204" pitchFamily="18" charset="0"/>
                            </a:rPr>
                            <m:t>𝑘</m:t>
                          </m:r>
                        </m:sub>
                      </m:sSub>
                      <m:r>
                        <a:rPr lang="ar-AE">
                          <a:solidFill>
                            <a:schemeClr val="bg1"/>
                          </a:solidFill>
                          <a:latin typeface="Cambria Math" panose="02040503050406030204" pitchFamily="18" charset="0"/>
                        </a:rPr>
                        <m:t>)]</m:t>
                      </m:r>
                    </m:oMath>
                  </m:oMathPara>
                </a14:m>
                <a:endParaRPr lang="ar-AE" dirty="0">
                  <a:solidFill>
                    <a:schemeClr val="bg1"/>
                  </a:solidFill>
                </a:endParaRPr>
              </a:p>
            </p:txBody>
          </p:sp>
        </mc:Choice>
        <mc:Fallback>
          <p:sp>
            <p:nvSpPr>
              <p:cNvPr id="9" name="Content Placeholder 2">
                <a:extLst>
                  <a:ext uri="{FF2B5EF4-FFF2-40B4-BE49-F238E27FC236}">
                    <a16:creationId xmlns:a16="http://schemas.microsoft.com/office/drawing/2014/main" id="{3797E749-F464-2545-917B-723E3DF455D4}"/>
                  </a:ext>
                </a:extLst>
              </p:cNvPr>
              <p:cNvSpPr txBox="1">
                <a:spLocks noRot="1" noChangeAspect="1" noMove="1" noResize="1" noEditPoints="1" noAdjustHandles="1" noChangeArrowheads="1" noChangeShapeType="1" noTextEdit="1"/>
              </p:cNvSpPr>
              <p:nvPr/>
            </p:nvSpPr>
            <p:spPr>
              <a:xfrm>
                <a:off x="8041708" y="122085"/>
                <a:ext cx="4015635" cy="1084923"/>
              </a:xfrm>
              <a:prstGeom prst="rect">
                <a:avLst/>
              </a:prstGeom>
              <a:blipFill>
                <a:blip r:embed="rId4"/>
                <a:stretch>
                  <a:fillRect t="-3488" r="-2839"/>
                </a:stretch>
              </a:blipFill>
            </p:spPr>
            <p:txBody>
              <a:bodyPr/>
              <a:lstStyle/>
              <a:p>
                <a:r>
                  <a:rPr lang="en-US">
                    <a:noFill/>
                  </a:rPr>
                  <a:t> </a:t>
                </a:r>
              </a:p>
            </p:txBody>
          </p:sp>
        </mc:Fallback>
      </mc:AlternateContent>
      <p:sp>
        <p:nvSpPr>
          <p:cNvPr id="11" name="Slide Number Placeholder 10">
            <a:extLst>
              <a:ext uri="{FF2B5EF4-FFF2-40B4-BE49-F238E27FC236}">
                <a16:creationId xmlns:a16="http://schemas.microsoft.com/office/drawing/2014/main" id="{F453AA99-C0EE-354E-9C7F-8F72A44CA64C}"/>
              </a:ext>
            </a:extLst>
          </p:cNvPr>
          <p:cNvSpPr>
            <a:spLocks noGrp="1"/>
          </p:cNvSpPr>
          <p:nvPr>
            <p:ph type="sldNum" sz="quarter" idx="12"/>
          </p:nvPr>
        </p:nvSpPr>
        <p:spPr/>
        <p:txBody>
          <a:bodyPr/>
          <a:lstStyle/>
          <a:p>
            <a:fld id="{1006032C-0090-F348-B35B-AFAD9C4DA431}" type="slidenum">
              <a:rPr lang="en-US" smtClean="0"/>
              <a:t>14</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marL="0" lvl="0" indent="0">
              <a:buNone/>
            </a:pPr>
            <a:r>
              <a:t>Conclusions</a:t>
            </a:r>
          </a:p>
        </p:txBody>
      </p:sp>
      <p:sp>
        <p:nvSpPr>
          <p:cNvPr id="3" name="Content Placeholder 2"/>
          <p:cNvSpPr>
            <a:spLocks noGrp="1"/>
          </p:cNvSpPr>
          <p:nvPr>
            <p:ph idx="1"/>
          </p:nvPr>
        </p:nvSpPr>
        <p:spPr/>
        <p:txBody>
          <a:bodyPr>
            <a:normAutofit lnSpcReduction="10000"/>
          </a:bodyPr>
          <a:lstStyle/>
          <a:p>
            <a:pPr lvl="1"/>
            <a:r>
              <a:rPr dirty="0"/>
              <a:t>On average, with the additive model, the presence of texting effect doubles the variance of lane positioning</a:t>
            </a:r>
            <a:endParaRPr lang="en-US" dirty="0"/>
          </a:p>
          <a:p>
            <a:pPr lvl="1"/>
            <a:endParaRPr dirty="0"/>
          </a:p>
          <a:p>
            <a:pPr lvl="1"/>
            <a:r>
              <a:rPr dirty="0"/>
              <a:t>Large variation between drivers</a:t>
            </a:r>
          </a:p>
          <a:p>
            <a:pPr lvl="2"/>
            <a:r>
              <a:rPr dirty="0"/>
              <a:t>Drivers with higher lane position variance -&gt; higher lane position variance when texting</a:t>
            </a:r>
            <a:endParaRPr lang="en-US" dirty="0"/>
          </a:p>
          <a:p>
            <a:pPr lvl="2"/>
            <a:endParaRPr dirty="0"/>
          </a:p>
          <a:p>
            <a:pPr lvl="1"/>
            <a:r>
              <a:rPr dirty="0"/>
              <a:t>Older drivers exhibit increased </a:t>
            </a:r>
            <a:r>
              <a:rPr lang="en-US" dirty="0"/>
              <a:t>variance </a:t>
            </a:r>
            <a:r>
              <a:rPr dirty="0"/>
              <a:t>for both texting and non-texting</a:t>
            </a:r>
            <a:endParaRPr lang="en-US" dirty="0"/>
          </a:p>
          <a:p>
            <a:pPr lvl="1"/>
            <a:endParaRPr dirty="0"/>
          </a:p>
          <a:p>
            <a:pPr lvl="1"/>
            <a:r>
              <a:rPr dirty="0"/>
              <a:t>Multiplicative model: Effect of texting / age increases the tails and right skewness in variance of lane positioning</a:t>
            </a:r>
          </a:p>
        </p:txBody>
      </p:sp>
      <p:sp>
        <p:nvSpPr>
          <p:cNvPr id="5" name="Slide Number Placeholder 4">
            <a:extLst>
              <a:ext uri="{FF2B5EF4-FFF2-40B4-BE49-F238E27FC236}">
                <a16:creationId xmlns:a16="http://schemas.microsoft.com/office/drawing/2014/main" id="{6991AD6E-664F-DE4E-B9F9-4AF01F65ED9F}"/>
              </a:ext>
            </a:extLst>
          </p:cNvPr>
          <p:cNvSpPr>
            <a:spLocks noGrp="1"/>
          </p:cNvSpPr>
          <p:nvPr>
            <p:ph type="sldNum" sz="quarter" idx="12"/>
          </p:nvPr>
        </p:nvSpPr>
        <p:spPr/>
        <p:txBody>
          <a:bodyPr/>
          <a:lstStyle/>
          <a:p>
            <a:fld id="{1006032C-0090-F348-B35B-AFAD9C4DA431}" type="slidenum">
              <a:rPr lang="en-US" smtClean="0"/>
              <a:pPr/>
              <a:t>15</a:t>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1208" y="877824"/>
            <a:ext cx="10515600" cy="1325880"/>
          </a:xfrm>
        </p:spPr>
        <p:txBody>
          <a:bodyPr/>
          <a:lstStyle/>
          <a:p>
            <a:pPr marL="0" lvl="0" indent="0">
              <a:buNone/>
            </a:pPr>
            <a:r>
              <a:t>Backup slides</a:t>
            </a:r>
          </a:p>
        </p:txBody>
      </p:sp>
      <p:sp>
        <p:nvSpPr>
          <p:cNvPr id="4" name="Slide Number Placeholder 3">
            <a:extLst>
              <a:ext uri="{FF2B5EF4-FFF2-40B4-BE49-F238E27FC236}">
                <a16:creationId xmlns:a16="http://schemas.microsoft.com/office/drawing/2014/main" id="{2530CF89-92E0-BA4A-A124-C5026380AA7B}"/>
              </a:ext>
            </a:extLst>
          </p:cNvPr>
          <p:cNvSpPr>
            <a:spLocks noGrp="1"/>
          </p:cNvSpPr>
          <p:nvPr>
            <p:ph type="sldNum" sz="quarter" idx="12"/>
          </p:nvPr>
        </p:nvSpPr>
        <p:spPr/>
        <p:txBody>
          <a:bodyPr/>
          <a:lstStyle/>
          <a:p>
            <a:fld id="{1006032C-0090-F348-B35B-AFAD9C4DA431}" type="slidenum">
              <a:rPr lang="en-US" smtClean="0"/>
              <a:t>16</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marL="0" lvl="0" indent="0">
              <a:buNone/>
            </a:pPr>
            <a:r>
              <a:t>References</a:t>
            </a:r>
          </a:p>
        </p:txBody>
      </p:sp>
      <p:sp>
        <p:nvSpPr>
          <p:cNvPr id="3" name="Content Placeholder 2"/>
          <p:cNvSpPr>
            <a:spLocks noGrp="1"/>
          </p:cNvSpPr>
          <p:nvPr>
            <p:ph idx="1"/>
          </p:nvPr>
        </p:nvSpPr>
        <p:spPr/>
        <p:txBody>
          <a:bodyPr>
            <a:normAutofit fontScale="92500"/>
          </a:bodyPr>
          <a:lstStyle/>
          <a:p>
            <a:pPr lvl="1">
              <a:buAutoNum type="arabicPeriod"/>
            </a:pPr>
            <a:r>
              <a:rPr dirty="0" err="1"/>
              <a:t>Taamneh</a:t>
            </a:r>
            <a:r>
              <a:rPr dirty="0"/>
              <a:t>, S. et al. A multimodal dataset for various forms of distracted driving. Sci. Data 4:170110 </a:t>
            </a:r>
            <a:r>
              <a:rPr dirty="0" err="1"/>
              <a:t>doi</a:t>
            </a:r>
            <a:r>
              <a:rPr dirty="0"/>
              <a:t>: 10.1038/sdata.2017.110 (2017).</a:t>
            </a:r>
            <a:endParaRPr lang="en-US" dirty="0"/>
          </a:p>
          <a:p>
            <a:pPr lvl="1">
              <a:buAutoNum type="arabicPeriod"/>
            </a:pPr>
            <a:endParaRPr dirty="0"/>
          </a:p>
          <a:p>
            <a:pPr lvl="1">
              <a:buAutoNum type="arabicPeriod"/>
            </a:pPr>
            <a:r>
              <a:rPr dirty="0"/>
              <a:t>Betancourt, Michael. 2018. “A Principled Bayesian Workflow” June 2018</a:t>
            </a:r>
            <a:endParaRPr lang="en-US" dirty="0"/>
          </a:p>
          <a:p>
            <a:pPr lvl="1">
              <a:buAutoNum type="arabicPeriod"/>
            </a:pPr>
            <a:endParaRPr dirty="0"/>
          </a:p>
          <a:p>
            <a:pPr lvl="1">
              <a:buAutoNum type="arabicPeriod"/>
            </a:pPr>
            <a:r>
              <a:rPr dirty="0"/>
              <a:t>Kim, Shephard, </a:t>
            </a:r>
            <a:r>
              <a:rPr dirty="0" err="1"/>
              <a:t>Chib</a:t>
            </a:r>
            <a:r>
              <a:rPr dirty="0"/>
              <a:t> (1998) “Stochastic Volatility: Likelihood Inference and Comparison with ARCH Models” </a:t>
            </a:r>
            <a:r>
              <a:rPr i="1" dirty="0"/>
              <a:t>The Review of Economic Studies Vol. 65, No. 3</a:t>
            </a:r>
            <a:endParaRPr lang="en-US" i="1" dirty="0"/>
          </a:p>
          <a:p>
            <a:pPr lvl="1">
              <a:buAutoNum type="arabicPeriod"/>
            </a:pPr>
            <a:endParaRPr i="1" dirty="0"/>
          </a:p>
          <a:p>
            <a:pPr lvl="1">
              <a:buAutoNum type="arabicPeriod"/>
            </a:pPr>
            <a:r>
              <a:rPr dirty="0"/>
              <a:t>Stan Development Team. “Stan Modeling Language User’s Guide and Reference Manual” Version 2.17.0, Sept 2017</a:t>
            </a:r>
          </a:p>
        </p:txBody>
      </p:sp>
      <p:sp>
        <p:nvSpPr>
          <p:cNvPr id="5" name="Slide Number Placeholder 4">
            <a:extLst>
              <a:ext uri="{FF2B5EF4-FFF2-40B4-BE49-F238E27FC236}">
                <a16:creationId xmlns:a16="http://schemas.microsoft.com/office/drawing/2014/main" id="{F66952C1-2E23-A449-8E2C-76EDA2235244}"/>
              </a:ext>
            </a:extLst>
          </p:cNvPr>
          <p:cNvSpPr>
            <a:spLocks noGrp="1"/>
          </p:cNvSpPr>
          <p:nvPr>
            <p:ph type="sldNum" sz="quarter" idx="12"/>
          </p:nvPr>
        </p:nvSpPr>
        <p:spPr/>
        <p:txBody>
          <a:bodyPr/>
          <a:lstStyle/>
          <a:p>
            <a:fld id="{1006032C-0090-F348-B35B-AFAD9C4DA431}" type="slidenum">
              <a:rPr lang="en-US" smtClean="0"/>
              <a:pPr/>
              <a:t>17</a:t>
            </a:fld>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marL="0" lvl="0" indent="0">
              <a:buNone/>
            </a:pPr>
            <a:r>
              <a:t>Computing Cluster Setup (Amazon Web Services)</a:t>
            </a:r>
          </a:p>
        </p:txBody>
      </p:sp>
      <p:sp>
        <p:nvSpPr>
          <p:cNvPr id="3" name="Content Placeholder 2"/>
          <p:cNvSpPr>
            <a:spLocks noGrp="1"/>
          </p:cNvSpPr>
          <p:nvPr>
            <p:ph idx="1"/>
          </p:nvPr>
        </p:nvSpPr>
        <p:spPr/>
        <p:txBody>
          <a:bodyPr/>
          <a:lstStyle/>
          <a:p>
            <a:pPr marL="0" lvl="0" indent="0">
              <a:spcBef>
                <a:spcPts val="3000"/>
              </a:spcBef>
              <a:buNone/>
            </a:pPr>
            <a:r>
              <a:rPr b="1" dirty="0"/>
              <a:t>Prior Predictive Modelling</a:t>
            </a:r>
          </a:p>
          <a:p>
            <a:pPr lvl="1"/>
            <a:r>
              <a:rPr dirty="0"/>
              <a:t>Each prior predictive model runs 1000 simulations from the generative model</a:t>
            </a:r>
            <a:endParaRPr lang="en-US" dirty="0"/>
          </a:p>
          <a:p>
            <a:pPr lvl="1"/>
            <a:endParaRPr dirty="0"/>
          </a:p>
          <a:p>
            <a:pPr lvl="1"/>
            <a:r>
              <a:rPr dirty="0"/>
              <a:t>Fitting 1000 simulations is a time consuming process on local machine</a:t>
            </a:r>
          </a:p>
          <a:p>
            <a:pPr lvl="2"/>
            <a:r>
              <a:rPr sz="1800" dirty="0">
                <a:latin typeface="Courier"/>
              </a:rPr>
              <a:t>Stan</a:t>
            </a:r>
            <a:r>
              <a:rPr dirty="0"/>
              <a:t> runs 4 </a:t>
            </a:r>
            <a:r>
              <a:rPr dirty="0" err="1"/>
              <a:t>markov</a:t>
            </a:r>
            <a:r>
              <a:rPr dirty="0"/>
              <a:t> chains in parallel and aggregates (4 cores)</a:t>
            </a:r>
          </a:p>
          <a:p>
            <a:pPr lvl="2"/>
            <a:r>
              <a:rPr dirty="0"/>
              <a:t>1000 * 4 = 4000 CPU’s to run fit observations for one model!</a:t>
            </a:r>
            <a:endParaRPr lang="en-US" dirty="0"/>
          </a:p>
          <a:p>
            <a:pPr lvl="2"/>
            <a:endParaRPr dirty="0"/>
          </a:p>
          <a:p>
            <a:pPr lvl="1"/>
            <a:r>
              <a:rPr dirty="0"/>
              <a:t>Created a docker container with </a:t>
            </a:r>
            <a:r>
              <a:rPr sz="1800" dirty="0" err="1">
                <a:latin typeface="Courier"/>
              </a:rPr>
              <a:t>RStan</a:t>
            </a:r>
            <a:r>
              <a:rPr dirty="0"/>
              <a:t> and submitted jobs to AWS Batch service</a:t>
            </a:r>
          </a:p>
        </p:txBody>
      </p:sp>
      <p:sp>
        <p:nvSpPr>
          <p:cNvPr id="5" name="Slide Number Placeholder 4">
            <a:extLst>
              <a:ext uri="{FF2B5EF4-FFF2-40B4-BE49-F238E27FC236}">
                <a16:creationId xmlns:a16="http://schemas.microsoft.com/office/drawing/2014/main" id="{54D0EAAD-3974-4E4C-A25C-CEF4B3853182}"/>
              </a:ext>
            </a:extLst>
          </p:cNvPr>
          <p:cNvSpPr>
            <a:spLocks noGrp="1"/>
          </p:cNvSpPr>
          <p:nvPr>
            <p:ph type="sldNum" sz="quarter" idx="12"/>
          </p:nvPr>
        </p:nvSpPr>
        <p:spPr/>
        <p:txBody>
          <a:bodyPr/>
          <a:lstStyle/>
          <a:p>
            <a:fld id="{1006032C-0090-F348-B35B-AFAD9C4DA431}" type="slidenum">
              <a:rPr lang="en-US" smtClean="0"/>
              <a:pPr/>
              <a:t>18</a:t>
            </a:fld>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About me: </a:t>
            </a:r>
            <a:r>
              <a:rPr i="1"/>
              <a:t>Bryan Yu</a:t>
            </a:r>
          </a:p>
        </p:txBody>
      </p:sp>
      <p:pic>
        <p:nvPicPr>
          <p:cNvPr id="3" name="Picture 1" descr="/Users/bryanyu/Dropbox/STATS/STAT685/etc/pix/IMG_3644.png"/>
          <p:cNvPicPr>
            <a:picLocks noGrp="1" noChangeAspect="1"/>
          </p:cNvPicPr>
          <p:nvPr/>
        </p:nvPicPr>
        <p:blipFill>
          <a:blip r:embed="rId2"/>
          <a:stretch>
            <a:fillRect/>
          </a:stretch>
        </p:blipFill>
        <p:spPr bwMode="auto">
          <a:xfrm>
            <a:off x="1689100" y="1816100"/>
            <a:ext cx="3467100" cy="4343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Content Placeholder 3"/>
          <p:cNvSpPr>
            <a:spLocks noGrp="1"/>
          </p:cNvSpPr>
          <p:nvPr>
            <p:ph sz="half" idx="2"/>
          </p:nvPr>
        </p:nvSpPr>
        <p:spPr>
          <a:xfrm>
            <a:off x="6172200" y="1825625"/>
            <a:ext cx="5677422" cy="4351338"/>
          </a:xfrm>
        </p:spPr>
        <p:txBody>
          <a:bodyPr/>
          <a:lstStyle/>
          <a:p>
            <a:pPr marL="0" lvl="0" indent="0">
              <a:buNone/>
            </a:pPr>
            <a:r>
              <a:rPr dirty="0"/>
              <a:t>○ Currently work in finance (data analyst/engineer) in Austin, TX</a:t>
            </a:r>
          </a:p>
          <a:p>
            <a:pPr marL="0" lvl="0" indent="0">
              <a:buNone/>
            </a:pPr>
            <a:r>
              <a:rPr dirty="0"/>
              <a:t>○ Graduated from UT-Austin 2009, BS Aerospace Engineering</a:t>
            </a:r>
          </a:p>
          <a:p>
            <a:pPr marL="0" lvl="0" indent="0">
              <a:buNone/>
            </a:pPr>
            <a:r>
              <a:rPr dirty="0"/>
              <a:t>○ Spent 4 years on the west coast but moved back to Texas in 2015</a:t>
            </a:r>
          </a:p>
          <a:p>
            <a:pPr marL="0" lvl="0" indent="0">
              <a:buNone/>
            </a:pPr>
            <a:r>
              <a:rPr dirty="0"/>
              <a:t>○ Interests</a:t>
            </a:r>
          </a:p>
          <a:p>
            <a:pPr lvl="1"/>
            <a:r>
              <a:rPr b="1" dirty="0"/>
              <a:t>Intellectual:</a:t>
            </a:r>
            <a:r>
              <a:rPr dirty="0"/>
              <a:t> Econometrics</a:t>
            </a:r>
          </a:p>
          <a:p>
            <a:pPr lvl="1"/>
            <a:r>
              <a:rPr b="1" dirty="0"/>
              <a:t>Personal:</a:t>
            </a:r>
            <a:r>
              <a:rPr dirty="0"/>
              <a:t> Weightlifting and calisthenics</a:t>
            </a:r>
          </a:p>
          <a:p>
            <a:pPr lvl="1"/>
            <a:r>
              <a:rPr b="1" dirty="0"/>
              <a:t>Graduation Present:</a:t>
            </a:r>
            <a:r>
              <a:rPr dirty="0"/>
              <a:t> Dog</a:t>
            </a:r>
          </a:p>
        </p:txBody>
      </p:sp>
      <p:sp>
        <p:nvSpPr>
          <p:cNvPr id="6" name="Slide Number Placeholder 5">
            <a:extLst>
              <a:ext uri="{FF2B5EF4-FFF2-40B4-BE49-F238E27FC236}">
                <a16:creationId xmlns:a16="http://schemas.microsoft.com/office/drawing/2014/main" id="{D3DEEC5A-8F15-8045-88B5-74A0DC128AC2}"/>
              </a:ext>
            </a:extLst>
          </p:cNvPr>
          <p:cNvSpPr>
            <a:spLocks noGrp="1"/>
          </p:cNvSpPr>
          <p:nvPr>
            <p:ph type="sldNum" sz="quarter" idx="12"/>
          </p:nvPr>
        </p:nvSpPr>
        <p:spPr/>
        <p:txBody>
          <a:bodyPr/>
          <a:lstStyle/>
          <a:p>
            <a:fld id="{1006032C-0090-F348-B35B-AFAD9C4DA431}" type="slidenum">
              <a:rPr lang="en-US" smtClean="0"/>
              <a:t>1</a:t>
            </a:fld>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marL="0" lvl="0" indent="0">
              <a:buNone/>
            </a:pPr>
            <a:r>
              <a:t>Future steps</a:t>
            </a:r>
          </a:p>
        </p:txBody>
      </p:sp>
      <p:sp>
        <p:nvSpPr>
          <p:cNvPr id="3" name="Content Placeholder 2"/>
          <p:cNvSpPr>
            <a:spLocks noGrp="1"/>
          </p:cNvSpPr>
          <p:nvPr>
            <p:ph idx="1"/>
          </p:nvPr>
        </p:nvSpPr>
        <p:spPr/>
        <p:txBody>
          <a:bodyPr/>
          <a:lstStyle/>
          <a:p>
            <a:pPr lvl="1"/>
            <a:r>
              <a:rPr dirty="0"/>
              <a:t>Incorporate </a:t>
            </a:r>
            <a:r>
              <a:rPr lang="en-US" dirty="0"/>
              <a:t>B</a:t>
            </a:r>
            <a:r>
              <a:rPr dirty="0"/>
              <a:t>ayesian methods for dealing with missing data</a:t>
            </a:r>
            <a:endParaRPr lang="en-US" dirty="0"/>
          </a:p>
          <a:p>
            <a:pPr lvl="1"/>
            <a:endParaRPr dirty="0"/>
          </a:p>
          <a:p>
            <a:pPr lvl="1"/>
            <a:r>
              <a:rPr dirty="0"/>
              <a:t>Incorporate “change-point” model to account of lane changes</a:t>
            </a:r>
            <a:endParaRPr lang="en-US" dirty="0"/>
          </a:p>
          <a:p>
            <a:pPr lvl="1"/>
            <a:endParaRPr dirty="0"/>
          </a:p>
          <a:p>
            <a:pPr lvl="1"/>
            <a:r>
              <a:rPr dirty="0"/>
              <a:t>Determine better methods for posterior predictive checking for time series data</a:t>
            </a:r>
          </a:p>
          <a:p>
            <a:pPr lvl="2"/>
            <a:r>
              <a:rPr dirty="0"/>
              <a:t>Correlogram &amp; Variogram</a:t>
            </a:r>
          </a:p>
        </p:txBody>
      </p:sp>
      <p:sp>
        <p:nvSpPr>
          <p:cNvPr id="5" name="Slide Number Placeholder 4">
            <a:extLst>
              <a:ext uri="{FF2B5EF4-FFF2-40B4-BE49-F238E27FC236}">
                <a16:creationId xmlns:a16="http://schemas.microsoft.com/office/drawing/2014/main" id="{8A3E43F9-9CB4-CE42-A71C-D7B87EDF2D2D}"/>
              </a:ext>
            </a:extLst>
          </p:cNvPr>
          <p:cNvSpPr>
            <a:spLocks noGrp="1"/>
          </p:cNvSpPr>
          <p:nvPr>
            <p:ph type="sldNum" sz="quarter" idx="12"/>
          </p:nvPr>
        </p:nvSpPr>
        <p:spPr/>
        <p:txBody>
          <a:bodyPr/>
          <a:lstStyle/>
          <a:p>
            <a:fld id="{1006032C-0090-F348-B35B-AFAD9C4DA431}" type="slidenum">
              <a:rPr lang="en-US" smtClean="0"/>
              <a:pPr/>
              <a:t>19</a:t>
            </a:fld>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Prior Predictive Fit Tests</a:t>
            </a:r>
          </a:p>
        </p:txBody>
      </p:sp>
      <p:pic>
        <p:nvPicPr>
          <p:cNvPr id="3" name="Picture 1" descr="/Users/bryanyu/Dropbox/STATS/STAT685/etc/pix/Shrinkage.png"/>
          <p:cNvPicPr>
            <a:picLocks noGrp="1" noChangeAspect="1"/>
          </p:cNvPicPr>
          <p:nvPr/>
        </p:nvPicPr>
        <p:blipFill>
          <a:blip r:embed="rId2"/>
          <a:stretch>
            <a:fillRect/>
          </a:stretch>
        </p:blipFill>
        <p:spPr bwMode="auto">
          <a:xfrm>
            <a:off x="838200" y="2032000"/>
            <a:ext cx="5181600" cy="3403600"/>
          </a:xfrm>
          <a:prstGeom prst="rect">
            <a:avLst/>
          </a:prstGeom>
          <a:noFill/>
          <a:ln w="9525">
            <a:noFill/>
            <a:headEnd/>
            <a:tailEnd/>
          </a:ln>
        </p:spPr>
      </p:pic>
      <p:sp>
        <p:nvSpPr>
          <p:cNvPr id="4" name="TextBox 3"/>
          <p:cNvSpPr txBox="1"/>
          <p:nvPr/>
        </p:nvSpPr>
        <p:spPr>
          <a:xfrm>
            <a:off x="838200" y="5651500"/>
            <a:ext cx="5181600" cy="508000"/>
          </a:xfrm>
          <a:prstGeom prst="rect">
            <a:avLst/>
          </a:prstGeom>
          <a:noFill/>
        </p:spPr>
        <p:txBody>
          <a:bodyPr/>
          <a:lstStyle/>
          <a:p>
            <a:pPr marL="0" lvl="0" indent="0" algn="ctr">
              <a:buNone/>
            </a:pPr>
            <a:r>
              <a:t>Shrinkage</a:t>
            </a:r>
          </a:p>
        </p:txBody>
      </p:sp>
      <p:pic>
        <p:nvPicPr>
          <p:cNvPr id="5" name="Picture 1" descr="/Users/bryanyu/Dropbox/STATS/STAT685/etc/pix/sbc.png"/>
          <p:cNvPicPr>
            <a:picLocks noGrp="1" noChangeAspect="1"/>
          </p:cNvPicPr>
          <p:nvPr/>
        </p:nvPicPr>
        <p:blipFill>
          <a:blip r:embed="rId3"/>
          <a:stretch>
            <a:fillRect/>
          </a:stretch>
        </p:blipFill>
        <p:spPr bwMode="auto">
          <a:xfrm>
            <a:off x="6172200" y="1943100"/>
            <a:ext cx="5181600" cy="3568700"/>
          </a:xfrm>
          <a:prstGeom prst="rect">
            <a:avLst/>
          </a:prstGeom>
          <a:noFill/>
          <a:ln w="9525">
            <a:noFill/>
            <a:headEnd/>
            <a:tailEnd/>
          </a:ln>
        </p:spPr>
      </p:pic>
      <p:sp>
        <p:nvSpPr>
          <p:cNvPr id="6" name="TextBox 3"/>
          <p:cNvSpPr txBox="1"/>
          <p:nvPr/>
        </p:nvSpPr>
        <p:spPr>
          <a:xfrm>
            <a:off x="6172200" y="5651500"/>
            <a:ext cx="5181600" cy="508000"/>
          </a:xfrm>
          <a:prstGeom prst="rect">
            <a:avLst/>
          </a:prstGeom>
          <a:noFill/>
        </p:spPr>
        <p:txBody>
          <a:bodyPr/>
          <a:lstStyle/>
          <a:p>
            <a:pPr marL="0" lvl="0" indent="0" algn="ctr">
              <a:buNone/>
            </a:pPr>
            <a:r>
              <a:t>Simulation Based Calibration</a:t>
            </a:r>
          </a:p>
        </p:txBody>
      </p:sp>
      <p:sp>
        <p:nvSpPr>
          <p:cNvPr id="8" name="Slide Number Placeholder 7">
            <a:extLst>
              <a:ext uri="{FF2B5EF4-FFF2-40B4-BE49-F238E27FC236}">
                <a16:creationId xmlns:a16="http://schemas.microsoft.com/office/drawing/2014/main" id="{D228B240-ED73-C64D-8150-455BF304EEC4}"/>
              </a:ext>
            </a:extLst>
          </p:cNvPr>
          <p:cNvSpPr>
            <a:spLocks noGrp="1"/>
          </p:cNvSpPr>
          <p:nvPr>
            <p:ph type="sldNum" sz="quarter" idx="12"/>
          </p:nvPr>
        </p:nvSpPr>
        <p:spPr/>
        <p:txBody>
          <a:bodyPr/>
          <a:lstStyle/>
          <a:p>
            <a:fld id="{1006032C-0090-F348-B35B-AFAD9C4DA431}" type="slidenum">
              <a:rPr lang="en-US" smtClean="0"/>
              <a:t>20</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AR(1): Prior Predictive Analysis</a:t>
            </a:r>
          </a:p>
        </p:txBody>
      </p:sp>
      <p:pic>
        <p:nvPicPr>
          <p:cNvPr id="3" name="Picture 1" descr="final_presentation_files/figure-pptx/generate_ensemble-1.png"/>
          <p:cNvPicPr>
            <a:picLocks noGrp="1" noChangeAspect="1"/>
          </p:cNvPicPr>
          <p:nvPr/>
        </p:nvPicPr>
        <p:blipFill>
          <a:blip r:embed="rId2"/>
          <a:stretch>
            <a:fillRect/>
          </a:stretch>
        </p:blipFill>
        <p:spPr bwMode="auto">
          <a:xfrm>
            <a:off x="838200" y="2044700"/>
            <a:ext cx="5181600" cy="3886200"/>
          </a:xfrm>
          <a:prstGeom prst="rect">
            <a:avLst/>
          </a:prstGeom>
          <a:noFill/>
          <a:ln w="9525">
            <a:noFill/>
            <a:headEnd/>
            <a:tailEnd/>
          </a:ln>
        </p:spPr>
      </p:pic>
      <p:pic>
        <p:nvPicPr>
          <p:cNvPr id="4" name="Picture 1" descr="/Users/bryanyu/Dropbox/STATS/STAT685/etc/plots/ar1_texting_sbc_shrink.png"/>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p:sp>
        <p:nvSpPr>
          <p:cNvPr id="6" name="Slide Number Placeholder 5">
            <a:extLst>
              <a:ext uri="{FF2B5EF4-FFF2-40B4-BE49-F238E27FC236}">
                <a16:creationId xmlns:a16="http://schemas.microsoft.com/office/drawing/2014/main" id="{2E8A148C-8523-4743-AD17-7A23F738C478}"/>
              </a:ext>
            </a:extLst>
          </p:cNvPr>
          <p:cNvSpPr>
            <a:spLocks noGrp="1"/>
          </p:cNvSpPr>
          <p:nvPr>
            <p:ph type="sldNum" sz="quarter" idx="12"/>
          </p:nvPr>
        </p:nvSpPr>
        <p:spPr/>
        <p:txBody>
          <a:bodyPr/>
          <a:lstStyle/>
          <a:p>
            <a:fld id="{1006032C-0090-F348-B35B-AFAD9C4DA431}" type="slidenum">
              <a:rPr lang="en-US" smtClean="0"/>
              <a:t>21</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Stochastic Volatility: Setup</a:t>
            </a:r>
          </a:p>
        </p:txBody>
      </p:sp>
      <p:sp>
        <p:nvSpPr>
          <p:cNvPr id="3" name="Content Placeholder 2"/>
          <p:cNvSpPr>
            <a:spLocks noGrp="1"/>
          </p:cNvSpPr>
          <p:nvPr>
            <p:ph sz="half" idx="1"/>
          </p:nvPr>
        </p:nvSpPr>
        <p:spPr/>
        <p:txBody>
          <a:bodyPr/>
          <a:lstStyle/>
          <a:p>
            <a:pPr marL="0" lvl="0" indent="0">
              <a:spcBef>
                <a:spcPts val="3000"/>
              </a:spcBef>
              <a:buNone/>
            </a:pPr>
            <a:r>
              <a:rPr b="1"/>
              <a:t>Conceptual Analysis</a:t>
            </a:r>
          </a:p>
          <a:p>
            <a:pPr marL="0" lvl="0" indent="0">
              <a:buNone/>
            </a:pPr>
            <a:r>
              <a:t>Mean of lane offset is constant but with changing volatility. The SV model has additional parameters to deal with the structure of this data. Latent variables and generative nature of model allows for additional complexity.</a:t>
            </a:r>
          </a:p>
          <a:p>
            <a:pPr marL="0" lvl="0" indent="0">
              <a:spcBef>
                <a:spcPts val="3000"/>
              </a:spcBef>
              <a:buNone/>
            </a:pPr>
            <a:r>
              <a:rPr b="1"/>
              <a:t>Define observations</a:t>
            </a:r>
          </a:p>
          <a:p>
            <a:pPr marL="0" lvl="0" indent="0">
              <a:buNone/>
            </a:pPr>
            <a14:m xmlns:a14="http://schemas.microsoft.com/office/drawing/2010/main">
              <m:oMathPara xmlns:m="http://schemas.openxmlformats.org/officeDocument/2006/math">
                <m:oMathParaPr>
                  <m:jc m:val="center"/>
                </m:oMathParaPr>
                <m:oMath xmlns:m="http://schemas.openxmlformats.org/officeDocument/2006/math">
                  <m:r>
                    <a:rPr>
                      <a:latin typeface="Cambria Math" panose="02040503050406030204" pitchFamily="18" charset="0"/>
                    </a:rPr>
                    <m:t>𝑇</m:t>
                  </m:r>
                  <m:r>
                    <a:rPr>
                      <a:latin typeface="Cambria Math" panose="02040503050406030204" pitchFamily="18" charset="0"/>
                    </a:rPr>
                    <m:t>:</m:t>
                  </m:r>
                  <m:r>
                    <m:rPr>
                      <m:sty m:val="p"/>
                    </m:rPr>
                    <a:rPr>
                      <a:latin typeface="Cambria Math" panose="02040503050406030204" pitchFamily="18" charset="0"/>
                    </a:rPr>
                    <m:t>Number</m:t>
                  </m:r>
                  <m:r>
                    <a:rPr>
                      <a:latin typeface="Cambria Math" panose="02040503050406030204" pitchFamily="18" charset="0"/>
                    </a:rPr>
                    <m:t> </m:t>
                  </m:r>
                  <m:r>
                    <m:rPr>
                      <m:sty m:val="p"/>
                    </m:rPr>
                    <a:rPr>
                      <a:latin typeface="Cambria Math" panose="02040503050406030204" pitchFamily="18" charset="0"/>
                    </a:rPr>
                    <m:t>of</m:t>
                  </m:r>
                  <m:r>
                    <a:rPr>
                      <a:latin typeface="Cambria Math" panose="02040503050406030204" pitchFamily="18" charset="0"/>
                    </a:rPr>
                    <m:t> </m:t>
                  </m:r>
                  <m:r>
                    <m:rPr>
                      <m:sty m:val="p"/>
                    </m:rPr>
                    <a:rPr>
                      <a:latin typeface="Cambria Math" panose="02040503050406030204" pitchFamily="18" charset="0"/>
                    </a:rPr>
                    <m:t>observations</m:t>
                  </m:r>
                </m:oMath>
              </m:oMathPara>
            </a14:m>
            <a:endParaRPr b="1"/>
          </a:p>
          <a:p>
            <a:pPr marL="0" lvl="0" indent="0">
              <a:buNone/>
            </a:pPr>
            <a14:m xmlns:a14="http://schemas.microsoft.com/office/drawing/2010/main">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𝑁</m:t>
                      </m:r>
                    </m:e>
                    <m:sub>
                      <m:r>
                        <a:rPr>
                          <a:latin typeface="Cambria Math" panose="02040503050406030204" pitchFamily="18" charset="0"/>
                        </a:rPr>
                        <m:t>𝑡𝑒𝑥𝑡𝑖𝑛𝑔</m:t>
                      </m:r>
                    </m:sub>
                  </m:sSub>
                  <m:r>
                    <a:rPr>
                      <a:latin typeface="Cambria Math" panose="02040503050406030204" pitchFamily="18" charset="0"/>
                    </a:rPr>
                    <m:t>:</m:t>
                  </m:r>
                  <m:r>
                    <m:rPr>
                      <m:sty m:val="p"/>
                    </m:rPr>
                    <a:rPr>
                      <a:latin typeface="Cambria Math" panose="02040503050406030204" pitchFamily="18" charset="0"/>
                    </a:rPr>
                    <m:t>Number</m:t>
                  </m:r>
                  <m:r>
                    <a:rPr>
                      <a:latin typeface="Cambria Math" panose="02040503050406030204" pitchFamily="18" charset="0"/>
                    </a:rPr>
                    <m:t> </m:t>
                  </m:r>
                  <m:r>
                    <m:rPr>
                      <m:sty m:val="p"/>
                    </m:rPr>
                    <a:rPr>
                      <a:latin typeface="Cambria Math" panose="02040503050406030204" pitchFamily="18" charset="0"/>
                    </a:rPr>
                    <m:t>of</m:t>
                  </m:r>
                  <m:r>
                    <a:rPr>
                      <a:latin typeface="Cambria Math" panose="02040503050406030204" pitchFamily="18" charset="0"/>
                    </a:rPr>
                    <m:t> </m:t>
                  </m:r>
                  <m:r>
                    <m:rPr>
                      <m:sty m:val="p"/>
                    </m:rPr>
                    <a:rPr>
                      <a:latin typeface="Cambria Math" panose="02040503050406030204" pitchFamily="18" charset="0"/>
                    </a:rPr>
                    <m:t>texting</m:t>
                  </m:r>
                  <m:r>
                    <a:rPr>
                      <a:latin typeface="Cambria Math" panose="02040503050406030204" pitchFamily="18" charset="0"/>
                    </a:rPr>
                    <m:t> </m:t>
                  </m:r>
                  <m:r>
                    <m:rPr>
                      <m:sty m:val="p"/>
                    </m:rPr>
                    <a:rPr>
                      <a:latin typeface="Cambria Math" panose="02040503050406030204" pitchFamily="18" charset="0"/>
                    </a:rPr>
                    <m:t>states</m:t>
                  </m:r>
                  <m:r>
                    <a:rPr>
                      <a:latin typeface="Cambria Math" panose="02040503050406030204" pitchFamily="18" charset="0"/>
                    </a:rPr>
                    <m:t> (</m:t>
                  </m:r>
                  <m:r>
                    <a:rPr>
                      <a:latin typeface="Cambria Math" panose="02040503050406030204" pitchFamily="18" charset="0"/>
                    </a:rPr>
                    <m:t>𝑗</m:t>
                  </m:r>
                  <m:r>
                    <a:rPr>
                      <a:latin typeface="Cambria Math" panose="02040503050406030204" pitchFamily="18" charset="0"/>
                    </a:rPr>
                    <m:t>)</m:t>
                  </m:r>
                </m:oMath>
              </m:oMathPara>
            </a14:m>
            <a:endParaRPr b="1"/>
          </a:p>
          <a:p>
            <a:pPr marL="0" lvl="0" indent="0">
              <a:buNone/>
            </a:pPr>
            <a14:m xmlns:a14="http://schemas.microsoft.com/office/drawing/2010/main">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𝑦</m:t>
                      </m:r>
                    </m:e>
                    <m:sub>
                      <m:r>
                        <a:rPr>
                          <a:latin typeface="Cambria Math" panose="02040503050406030204" pitchFamily="18" charset="0"/>
                        </a:rPr>
                        <m:t>𝑡</m:t>
                      </m:r>
                    </m:sub>
                  </m:sSub>
                  <m:r>
                    <a:rPr>
                      <a:latin typeface="Cambria Math" panose="02040503050406030204" pitchFamily="18" charset="0"/>
                    </a:rPr>
                    <m:t>:</m:t>
                  </m:r>
                  <m:r>
                    <m:rPr>
                      <m:sty m:val="p"/>
                    </m:rPr>
                    <a:rPr>
                      <a:latin typeface="Cambria Math" panose="02040503050406030204" pitchFamily="18" charset="0"/>
                    </a:rPr>
                    <m:t>Lane</m:t>
                  </m:r>
                  <m:r>
                    <a:rPr>
                      <a:latin typeface="Cambria Math" panose="02040503050406030204" pitchFamily="18" charset="0"/>
                    </a:rPr>
                    <m:t> </m:t>
                  </m:r>
                  <m:r>
                    <m:rPr>
                      <m:sty m:val="p"/>
                    </m:rPr>
                    <a:rPr>
                      <a:latin typeface="Cambria Math" panose="02040503050406030204" pitchFamily="18" charset="0"/>
                    </a:rPr>
                    <m:t>Offset</m:t>
                  </m:r>
                  <m:r>
                    <a:rPr>
                      <a:latin typeface="Cambria Math" panose="02040503050406030204" pitchFamily="18" charset="0"/>
                    </a:rPr>
                    <m:t> (</m:t>
                  </m:r>
                  <m:r>
                    <m:rPr>
                      <m:sty m:val="p"/>
                    </m:rPr>
                    <a:rPr>
                      <a:latin typeface="Cambria Math" panose="02040503050406030204" pitchFamily="18" charset="0"/>
                    </a:rPr>
                    <m:t>meters</m:t>
                  </m:r>
                  <m:r>
                    <a:rPr>
                      <a:latin typeface="Cambria Math" panose="02040503050406030204" pitchFamily="18" charset="0"/>
                    </a:rPr>
                    <m:t>), </m:t>
                  </m:r>
                  <m:r>
                    <m:rPr>
                      <m:sty m:val="p"/>
                    </m:rPr>
                    <a:rPr>
                      <a:latin typeface="Cambria Math" panose="02040503050406030204" pitchFamily="18" charset="0"/>
                    </a:rPr>
                    <m:t>mean</m:t>
                  </m:r>
                  <m:r>
                    <a:rPr>
                      <a:latin typeface="Cambria Math" panose="02040503050406030204" pitchFamily="18" charset="0"/>
                    </a:rPr>
                    <m:t> </m:t>
                  </m:r>
                  <m:r>
                    <m:rPr>
                      <m:sty m:val="p"/>
                    </m:rPr>
                    <a:rPr>
                      <a:latin typeface="Cambria Math" panose="02040503050406030204" pitchFamily="18" charset="0"/>
                    </a:rPr>
                    <m:t>corrected</m:t>
                  </m:r>
                </m:oMath>
              </m:oMathPara>
            </a14:m>
            <a:endParaRPr b="1"/>
          </a:p>
          <a:p>
            <a:pPr marL="0" lvl="0" indent="0">
              <a:buNone/>
            </a:pPr>
            <a14:m xmlns:a14="http://schemas.microsoft.com/office/drawing/2010/main">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𝑥</m:t>
                      </m:r>
                    </m:e>
                    <m:sub>
                      <m:r>
                        <a:rPr>
                          <a:latin typeface="Cambria Math" panose="02040503050406030204" pitchFamily="18" charset="0"/>
                        </a:rPr>
                        <m:t>𝑡</m:t>
                      </m:r>
                    </m:sub>
                  </m:sSub>
                  <m:r>
                    <a:rPr>
                      <a:latin typeface="Cambria Math" panose="02040503050406030204" pitchFamily="18" charset="0"/>
                    </a:rPr>
                    <m:t>:</m:t>
                  </m:r>
                  <m:r>
                    <m:rPr>
                      <m:sty m:val="p"/>
                    </m:rPr>
                    <a:rPr>
                      <a:latin typeface="Cambria Math" panose="02040503050406030204" pitchFamily="18" charset="0"/>
                    </a:rPr>
                    <m:t>Texting</m:t>
                  </m:r>
                  <m:r>
                    <a:rPr>
                      <a:latin typeface="Cambria Math" panose="02040503050406030204" pitchFamily="18" charset="0"/>
                    </a:rPr>
                    <m:t> </m:t>
                  </m:r>
                  <m:r>
                    <m:rPr>
                      <m:sty m:val="p"/>
                    </m:rPr>
                    <a:rPr>
                      <a:latin typeface="Cambria Math" panose="02040503050406030204" pitchFamily="18" charset="0"/>
                    </a:rPr>
                    <m:t>indicator</m:t>
                  </m:r>
                  <m:r>
                    <a:rPr>
                      <a:latin typeface="Cambria Math" panose="02040503050406030204" pitchFamily="18" charset="0"/>
                    </a:rPr>
                    <m:t> (1: </m:t>
                  </m:r>
                  <m:r>
                    <m:rPr>
                      <m:sty m:val="p"/>
                    </m:rPr>
                    <a:rPr>
                      <a:latin typeface="Cambria Math" panose="02040503050406030204" pitchFamily="18" charset="0"/>
                    </a:rPr>
                    <m:t>ND</m:t>
                  </m:r>
                  <m:r>
                    <a:rPr>
                      <a:latin typeface="Cambria Math" panose="02040503050406030204" pitchFamily="18" charset="0"/>
                    </a:rPr>
                    <m:t>, 2: </m:t>
                  </m:r>
                  <m:r>
                    <m:rPr>
                      <m:sty m:val="p"/>
                    </m:rPr>
                    <a:rPr>
                      <a:latin typeface="Cambria Math" panose="02040503050406030204" pitchFamily="18" charset="0"/>
                    </a:rPr>
                    <m:t>MD</m:t>
                  </m:r>
                  <m:r>
                    <a:rPr>
                      <a:latin typeface="Cambria Math" panose="02040503050406030204" pitchFamily="18" charset="0"/>
                    </a:rPr>
                    <m:t>)</m:t>
                  </m:r>
                </m:oMath>
              </m:oMathPara>
            </a14:m>
            <a:endParaRPr b="1"/>
          </a:p>
        </p:txBody>
      </p:sp>
      <p:sp>
        <p:nvSpPr>
          <p:cNvPr id="4" name="Content Placeholder 3"/>
          <p:cNvSpPr>
            <a:spLocks noGrp="1"/>
          </p:cNvSpPr>
          <p:nvPr>
            <p:ph sz="half" idx="2"/>
          </p:nvPr>
        </p:nvSpPr>
        <p:spPr/>
        <p:txBody>
          <a:bodyPr/>
          <a:lstStyle/>
          <a:p>
            <a:pPr marL="0" lvl="0" indent="0">
              <a:spcBef>
                <a:spcPts val="3000"/>
              </a:spcBef>
              <a:buNone/>
            </a:pPr>
            <a:r>
              <a:rPr b="1"/>
              <a:t>Likelihood and priors</a:t>
            </a:r>
          </a:p>
          <a:p>
            <a:pPr marL="0" lvl="0" indent="0">
              <a:buNone/>
            </a:pPr>
            <a14:m xmlns:a14="http://schemas.microsoft.com/office/drawing/2010/main">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𝑦</m:t>
                      </m:r>
                    </m:e>
                    <m:sub>
                      <m:r>
                        <a:rPr>
                          <a:latin typeface="Cambria Math" panose="02040503050406030204" pitchFamily="18" charset="0"/>
                        </a:rPr>
                        <m:t>𝑡</m:t>
                      </m:r>
                    </m:sub>
                  </m:sSub>
                  <m:r>
                    <a:rPr>
                      <a:latin typeface="Cambria Math" panose="02040503050406030204" pitchFamily="18" charset="0"/>
                    </a:rPr>
                    <m:t>∼</m:t>
                  </m:r>
                  <m:r>
                    <a:rPr>
                      <a:latin typeface="Cambria Math" panose="02040503050406030204" pitchFamily="18" charset="0"/>
                    </a:rPr>
                    <m:t>𝒩</m:t>
                  </m:r>
                  <m:r>
                    <a:rPr>
                      <a:latin typeface="Cambria Math" panose="02040503050406030204" pitchFamily="18" charset="0"/>
                    </a:rPr>
                    <m:t>(0,</m:t>
                  </m:r>
                  <m:r>
                    <m:rPr>
                      <m:sty m:val="p"/>
                    </m:rPr>
                    <a:rPr>
                      <a:latin typeface="Cambria Math" panose="02040503050406030204" pitchFamily="18" charset="0"/>
                    </a:rPr>
                    <m:t>exp</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h</m:t>
                      </m:r>
                    </m:e>
                    <m:sub>
                      <m:r>
                        <a:rPr>
                          <a:latin typeface="Cambria Math" panose="02040503050406030204" pitchFamily="18" charset="0"/>
                        </a:rPr>
                        <m:t>𝑡</m:t>
                      </m:r>
                    </m:sub>
                  </m:sSub>
                  <m:r>
                    <a:rPr>
                      <a:latin typeface="Cambria Math" panose="02040503050406030204" pitchFamily="18" charset="0"/>
                    </a:rPr>
                    <m:t>/2))</m:t>
                  </m:r>
                </m:oMath>
              </m:oMathPara>
            </a14:m>
            <a:endParaRPr b="1"/>
          </a:p>
          <a:p>
            <a:pPr marL="0" lvl="0" indent="0">
              <a:buNone/>
            </a:pPr>
            <a14:m xmlns:a14="http://schemas.microsoft.com/office/drawing/2010/main">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h</m:t>
                      </m:r>
                    </m:e>
                    <m:sub>
                      <m:r>
                        <a:rPr>
                          <a:latin typeface="Cambria Math" panose="02040503050406030204" pitchFamily="18" charset="0"/>
                        </a:rPr>
                        <m:t>𝑡</m:t>
                      </m:r>
                    </m:sub>
                  </m:sSub>
                  <m:r>
                    <a:rPr>
                      <a:latin typeface="Cambria Math" panose="02040503050406030204" pitchFamily="18" charset="0"/>
                    </a:rPr>
                    <m:t>∼</m:t>
                  </m:r>
                  <m:r>
                    <a:rPr>
                      <a:latin typeface="Cambria Math" panose="02040503050406030204" pitchFamily="18" charset="0"/>
                    </a:rPr>
                    <m:t>𝒩</m:t>
                  </m:r>
                  <m:r>
                    <a:rPr>
                      <a:latin typeface="Cambria Math" panose="02040503050406030204" pitchFamily="18" charset="0"/>
                    </a:rPr>
                    <m:t>(</m:t>
                  </m:r>
                  <m:r>
                    <a:rPr>
                      <a:latin typeface="Cambria Math" panose="02040503050406030204" pitchFamily="18" charset="0"/>
                    </a:rPr>
                    <m:t>𝜇</m:t>
                  </m:r>
                  <m:r>
                    <a:rPr>
                      <a:latin typeface="Cambria Math" panose="02040503050406030204" pitchFamily="18" charset="0"/>
                    </a:rPr>
                    <m:t>+</m:t>
                  </m:r>
                  <m:r>
                    <a:rPr>
                      <a:latin typeface="Cambria Math" panose="02040503050406030204" pitchFamily="18" charset="0"/>
                    </a:rPr>
                    <m:t>𝛿</m:t>
                  </m:r>
                  <m:r>
                    <a:rPr>
                      <a:latin typeface="Cambria Math" panose="02040503050406030204" pitchFamily="18" charset="0"/>
                    </a:rPr>
                    <m:t>+</m:t>
                  </m:r>
                  <m:r>
                    <a:rPr>
                      <a:latin typeface="Cambria Math" panose="02040503050406030204" pitchFamily="18" charset="0"/>
                    </a:rPr>
                    <m:t>𝜙</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h</m:t>
                      </m:r>
                    </m:e>
                    <m:sub>
                      <m:r>
                        <a:rPr>
                          <a:latin typeface="Cambria Math" panose="02040503050406030204" pitchFamily="18" charset="0"/>
                        </a:rPr>
                        <m:t>𝑡</m:t>
                      </m:r>
                    </m:sub>
                  </m:sSub>
                  <m:r>
                    <a:rPr>
                      <a:latin typeface="Cambria Math" panose="02040503050406030204" pitchFamily="18" charset="0"/>
                    </a:rPr>
                    <m:t>−</m:t>
                  </m:r>
                  <m:r>
                    <a:rPr>
                      <a:latin typeface="Cambria Math" panose="02040503050406030204" pitchFamily="18" charset="0"/>
                    </a:rPr>
                    <m:t>𝜇</m:t>
                  </m:r>
                  <m:r>
                    <a:rPr>
                      <a:latin typeface="Cambria Math" panose="02040503050406030204" pitchFamily="18" charset="0"/>
                    </a:rPr>
                    <m:t>),</m:t>
                  </m:r>
                  <m:r>
                    <a:rPr>
                      <a:latin typeface="Cambria Math" panose="02040503050406030204" pitchFamily="18" charset="0"/>
                    </a:rPr>
                    <m:t>𝜎</m:t>
                  </m:r>
                  <m:r>
                    <a:rPr>
                      <a:latin typeface="Cambria Math" panose="02040503050406030204" pitchFamily="18" charset="0"/>
                    </a:rPr>
                    <m:t>)</m:t>
                  </m:r>
                </m:oMath>
              </m:oMathPara>
            </a14:m>
            <a:endParaRPr b="1"/>
          </a:p>
          <a:p>
            <a:pPr marL="0" lvl="0" indent="0">
              <a:buNone/>
            </a:pPr>
            <a14:m xmlns:a14="http://schemas.microsoft.com/office/drawing/2010/main">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h</m:t>
                      </m:r>
                    </m:e>
                    <m:sub>
                      <m:r>
                        <a:rPr>
                          <a:latin typeface="Cambria Math" panose="02040503050406030204" pitchFamily="18" charset="0"/>
                        </a:rPr>
                        <m:t>1</m:t>
                      </m:r>
                    </m:sub>
                  </m:sSub>
                  <m:r>
                    <a:rPr>
                      <a:latin typeface="Cambria Math" panose="02040503050406030204" pitchFamily="18" charset="0"/>
                    </a:rPr>
                    <m:t>∼</m:t>
                  </m:r>
                  <m:r>
                    <a:rPr>
                      <a:latin typeface="Cambria Math" panose="02040503050406030204" pitchFamily="18" charset="0"/>
                    </a:rPr>
                    <m:t>𝒩</m:t>
                  </m:r>
                  <m:r>
                    <a:rPr>
                      <a:latin typeface="Cambria Math" panose="02040503050406030204" pitchFamily="18" charset="0"/>
                    </a:rPr>
                    <m:t>(</m:t>
                  </m:r>
                  <m:r>
                    <a:rPr>
                      <a:latin typeface="Cambria Math" panose="02040503050406030204" pitchFamily="18" charset="0"/>
                    </a:rPr>
                    <m:t>𝜇</m:t>
                  </m:r>
                  <m:r>
                    <a:rPr>
                      <a:latin typeface="Cambria Math" panose="02040503050406030204" pitchFamily="18" charset="0"/>
                    </a:rPr>
                    <m:t>,</m:t>
                  </m:r>
                  <m:f>
                    <m:fPr>
                      <m:ctrlPr>
                        <a:rPr i="1">
                          <a:latin typeface="Cambria Math" panose="02040503050406030204" pitchFamily="18" charset="0"/>
                        </a:rPr>
                      </m:ctrlPr>
                    </m:fPr>
                    <m:num>
                      <m:r>
                        <a:rPr>
                          <a:latin typeface="Cambria Math" panose="02040503050406030204" pitchFamily="18" charset="0"/>
                        </a:rPr>
                        <m:t>𝜎</m:t>
                      </m:r>
                    </m:num>
                    <m:den>
                      <m:rad>
                        <m:radPr>
                          <m:ctrlPr>
                            <a:rPr i="1">
                              <a:latin typeface="Cambria Math" panose="02040503050406030204" pitchFamily="18" charset="0"/>
                            </a:rPr>
                          </m:ctrlPr>
                        </m:radPr>
                        <m:deg/>
                        <m:e>
                          <m:r>
                            <a:rPr>
                              <a:latin typeface="Cambria Math" panose="02040503050406030204" pitchFamily="18" charset="0"/>
                            </a:rPr>
                            <m:t>1−</m:t>
                          </m:r>
                          <m:sSup>
                            <m:sSupPr>
                              <m:ctrlPr>
                                <a:rPr i="1">
                                  <a:latin typeface="Cambria Math" panose="02040503050406030204" pitchFamily="18" charset="0"/>
                                </a:rPr>
                              </m:ctrlPr>
                            </m:sSupPr>
                            <m:e>
                              <m:r>
                                <a:rPr>
                                  <a:latin typeface="Cambria Math" panose="02040503050406030204" pitchFamily="18" charset="0"/>
                                </a:rPr>
                                <m:t>𝜙</m:t>
                              </m:r>
                            </m:e>
                            <m:sup>
                              <m:r>
                                <a:rPr>
                                  <a:latin typeface="Cambria Math" panose="02040503050406030204" pitchFamily="18" charset="0"/>
                                </a:rPr>
                                <m:t>2</m:t>
                              </m:r>
                            </m:sup>
                          </m:sSup>
                        </m:e>
                      </m:rad>
                    </m:den>
                  </m:f>
                  <m:r>
                    <a:rPr>
                      <a:latin typeface="Cambria Math" panose="02040503050406030204" pitchFamily="18" charset="0"/>
                    </a:rPr>
                    <m:t>)</m:t>
                  </m:r>
                </m:oMath>
              </m:oMathPara>
            </a14:m>
            <a:endParaRPr b="1"/>
          </a:p>
          <a:p>
            <a:pPr marL="0" lvl="0" indent="0">
              <a:buNone/>
            </a:pPr>
            <a:endParaRPr b="1"/>
          </a:p>
          <a:p>
            <a:pPr marL="0" lvl="0" indent="0">
              <a:buNone/>
            </a:pPr>
            <a14:m xmlns:a14="http://schemas.microsoft.com/office/drawing/2010/main">
              <m:oMathPara xmlns:m="http://schemas.openxmlformats.org/officeDocument/2006/math">
                <m:oMathParaPr>
                  <m:jc m:val="center"/>
                </m:oMathParaPr>
                <m:oMath xmlns:m="http://schemas.openxmlformats.org/officeDocument/2006/math">
                  <m:r>
                    <a:rPr>
                      <a:latin typeface="Cambria Math" panose="02040503050406030204" pitchFamily="18" charset="0"/>
                    </a:rPr>
                    <m:t>𝜇</m:t>
                  </m:r>
                  <m:r>
                    <a:rPr>
                      <a:latin typeface="Cambria Math" panose="02040503050406030204" pitchFamily="18" charset="0"/>
                    </a:rPr>
                    <m:t>∼</m:t>
                  </m:r>
                  <m:r>
                    <a:rPr>
                      <a:latin typeface="Cambria Math" panose="02040503050406030204" pitchFamily="18" charset="0"/>
                    </a:rPr>
                    <m:t>𝒩</m:t>
                  </m:r>
                  <m:r>
                    <a:rPr>
                      <a:latin typeface="Cambria Math" panose="02040503050406030204" pitchFamily="18" charset="0"/>
                    </a:rPr>
                    <m:t>(0,1):</m:t>
                  </m:r>
                  <m:r>
                    <m:rPr>
                      <m:sty m:val="p"/>
                    </m:rPr>
                    <a:rPr>
                      <a:latin typeface="Cambria Math" panose="02040503050406030204" pitchFamily="18" charset="0"/>
                    </a:rPr>
                    <m:t>Mean</m:t>
                  </m:r>
                  <m:r>
                    <a:rPr>
                      <a:latin typeface="Cambria Math" panose="02040503050406030204" pitchFamily="18" charset="0"/>
                    </a:rPr>
                    <m:t> </m:t>
                  </m:r>
                  <m:r>
                    <m:rPr>
                      <m:sty m:val="p"/>
                    </m:rPr>
                    <a:rPr>
                      <a:latin typeface="Cambria Math" panose="02040503050406030204" pitchFamily="18" charset="0"/>
                    </a:rPr>
                    <m:t>log</m:t>
                  </m:r>
                  <m:r>
                    <a:rPr>
                      <a:latin typeface="Cambria Math" panose="02040503050406030204" pitchFamily="18" charset="0"/>
                    </a:rPr>
                    <m:t> </m:t>
                  </m:r>
                  <m:r>
                    <m:rPr>
                      <m:sty m:val="p"/>
                    </m:rPr>
                    <a:rPr>
                      <a:latin typeface="Cambria Math" panose="02040503050406030204" pitchFamily="18" charset="0"/>
                    </a:rPr>
                    <m:t>volatility</m:t>
                  </m:r>
                </m:oMath>
              </m:oMathPara>
            </a14:m>
            <a:endParaRPr b="1"/>
          </a:p>
          <a:p>
            <a:pPr marL="0" lvl="0" indent="0">
              <a:buNone/>
            </a:pPr>
            <a14:m xmlns:a14="http://schemas.microsoft.com/office/drawing/2010/main">
              <m:oMathPara xmlns:m="http://schemas.openxmlformats.org/officeDocument/2006/math">
                <m:oMathParaPr>
                  <m:jc m:val="center"/>
                </m:oMathParaPr>
                <m:oMath xmlns:m="http://schemas.openxmlformats.org/officeDocument/2006/math">
                  <m:r>
                    <a:rPr>
                      <a:latin typeface="Cambria Math" panose="02040503050406030204" pitchFamily="18" charset="0"/>
                    </a:rPr>
                    <m:t>𝜙</m:t>
                  </m:r>
                  <m:r>
                    <a:rPr>
                      <a:latin typeface="Cambria Math" panose="02040503050406030204" pitchFamily="18" charset="0"/>
                    </a:rPr>
                    <m:t>∼</m:t>
                  </m:r>
                  <m:r>
                    <m:rPr>
                      <m:sty m:val="p"/>
                    </m:rPr>
                    <a:rPr>
                      <a:latin typeface="Cambria Math" panose="02040503050406030204" pitchFamily="18" charset="0"/>
                    </a:rPr>
                    <m:t>Uniform</m:t>
                  </m:r>
                  <m:r>
                    <a:rPr>
                      <a:latin typeface="Cambria Math" panose="02040503050406030204" pitchFamily="18" charset="0"/>
                    </a:rPr>
                    <m:t>(−1,1):</m:t>
                  </m:r>
                  <m:r>
                    <m:rPr>
                      <m:sty m:val="p"/>
                    </m:rPr>
                    <a:rPr>
                      <a:latin typeface="Cambria Math" panose="02040503050406030204" pitchFamily="18" charset="0"/>
                    </a:rPr>
                    <m:t>Persistence</m:t>
                  </m:r>
                  <m:r>
                    <a:rPr>
                      <a:latin typeface="Cambria Math" panose="02040503050406030204" pitchFamily="18" charset="0"/>
                    </a:rPr>
                    <m:t> </m:t>
                  </m:r>
                  <m:r>
                    <m:rPr>
                      <m:sty m:val="p"/>
                    </m:rPr>
                    <a:rPr>
                      <a:latin typeface="Cambria Math" panose="02040503050406030204" pitchFamily="18" charset="0"/>
                    </a:rPr>
                    <m:t>of</m:t>
                  </m:r>
                  <m:r>
                    <a:rPr>
                      <a:latin typeface="Cambria Math" panose="02040503050406030204" pitchFamily="18" charset="0"/>
                    </a:rPr>
                    <m:t> </m:t>
                  </m:r>
                  <m:r>
                    <m:rPr>
                      <m:sty m:val="p"/>
                    </m:rPr>
                    <a:rPr>
                      <a:latin typeface="Cambria Math" panose="02040503050406030204" pitchFamily="18" charset="0"/>
                    </a:rPr>
                    <m:t>volatility</m:t>
                  </m:r>
                </m:oMath>
              </m:oMathPara>
            </a14:m>
            <a:endParaRPr b="1"/>
          </a:p>
          <a:p>
            <a:pPr marL="0" lvl="0" indent="0">
              <a:buNone/>
            </a:pPr>
            <a14:m xmlns:a14="http://schemas.microsoft.com/office/drawing/2010/main">
              <m:oMathPara xmlns:m="http://schemas.openxmlformats.org/officeDocument/2006/math">
                <m:oMathParaPr>
                  <m:jc m:val="center"/>
                </m:oMathParaPr>
                <m:oMath xmlns:m="http://schemas.openxmlformats.org/officeDocument/2006/math">
                  <m:r>
                    <a:rPr>
                      <a:latin typeface="Cambria Math" panose="02040503050406030204" pitchFamily="18" charset="0"/>
                    </a:rPr>
                    <m:t>𝜎</m:t>
                  </m:r>
                  <m:r>
                    <a:rPr>
                      <a:latin typeface="Cambria Math" panose="02040503050406030204" pitchFamily="18" charset="0"/>
                    </a:rPr>
                    <m:t>∼</m:t>
                  </m:r>
                  <m:r>
                    <a:rPr>
                      <a:latin typeface="Cambria Math" panose="02040503050406030204" pitchFamily="18" charset="0"/>
                    </a:rPr>
                    <m:t>𝒩</m:t>
                  </m:r>
                  <m:r>
                    <a:rPr>
                      <a:latin typeface="Cambria Math" panose="02040503050406030204" pitchFamily="18" charset="0"/>
                    </a:rPr>
                    <m:t>(0,1)</m:t>
                  </m:r>
                </m:oMath>
              </m:oMathPara>
            </a14:m>
            <a:endParaRPr b="1"/>
          </a:p>
          <a:p>
            <a:pPr marL="0" lvl="0" indent="0">
              <a:buNone/>
            </a:pPr>
            <a14:m xmlns:a14="http://schemas.microsoft.com/office/drawing/2010/main">
              <m:oMathPara xmlns:m="http://schemas.openxmlformats.org/officeDocument/2006/math">
                <m:oMathParaPr>
                  <m:jc m:val="center"/>
                </m:oMathParaPr>
                <m:oMath xmlns:m="http://schemas.openxmlformats.org/officeDocument/2006/math">
                  <m:r>
                    <a:rPr>
                      <a:latin typeface="Cambria Math" panose="02040503050406030204" pitchFamily="18" charset="0"/>
                    </a:rPr>
                    <m:t>𝛿</m:t>
                  </m:r>
                  <m:r>
                    <a:rPr>
                      <a:latin typeface="Cambria Math" panose="02040503050406030204" pitchFamily="18" charset="0"/>
                    </a:rPr>
                    <m:t>∼</m:t>
                  </m:r>
                  <m:r>
                    <a:rPr>
                      <a:latin typeface="Cambria Math" panose="02040503050406030204" pitchFamily="18" charset="0"/>
                    </a:rPr>
                    <m:t>𝒩</m:t>
                  </m:r>
                  <m:r>
                    <a:rPr>
                      <a:latin typeface="Cambria Math" panose="02040503050406030204" pitchFamily="18" charset="0"/>
                    </a:rPr>
                    <m:t>(0,0.05):</m:t>
                  </m:r>
                  <m:r>
                    <m:rPr>
                      <m:sty m:val="p"/>
                    </m:rPr>
                    <a:rPr>
                      <a:latin typeface="Cambria Math" panose="02040503050406030204" pitchFamily="18" charset="0"/>
                    </a:rPr>
                    <m:t>Texting</m:t>
                  </m:r>
                  <m:r>
                    <a:rPr>
                      <a:latin typeface="Cambria Math" panose="02040503050406030204" pitchFamily="18" charset="0"/>
                    </a:rPr>
                    <m:t> </m:t>
                  </m:r>
                  <m:r>
                    <m:rPr>
                      <m:sty m:val="p"/>
                    </m:rPr>
                    <a:rPr>
                      <a:latin typeface="Cambria Math" panose="02040503050406030204" pitchFamily="18" charset="0"/>
                    </a:rPr>
                    <m:t>effect</m:t>
                  </m:r>
                </m:oMath>
              </m:oMathPara>
            </a14:m>
            <a:endParaRPr b="1"/>
          </a:p>
        </p:txBody>
      </p:sp>
      <p:sp>
        <p:nvSpPr>
          <p:cNvPr id="6" name="Slide Number Placeholder 5">
            <a:extLst>
              <a:ext uri="{FF2B5EF4-FFF2-40B4-BE49-F238E27FC236}">
                <a16:creationId xmlns:a16="http://schemas.microsoft.com/office/drawing/2014/main" id="{5BA61B23-28DB-8748-B5C8-C1A77285ED74}"/>
              </a:ext>
            </a:extLst>
          </p:cNvPr>
          <p:cNvSpPr>
            <a:spLocks noGrp="1"/>
          </p:cNvSpPr>
          <p:nvPr>
            <p:ph type="sldNum" sz="quarter" idx="12"/>
          </p:nvPr>
        </p:nvSpPr>
        <p:spPr/>
        <p:txBody>
          <a:bodyPr/>
          <a:lstStyle/>
          <a:p>
            <a:fld id="{1006032C-0090-F348-B35B-AFAD9C4DA431}" type="slidenum">
              <a:rPr lang="en-US" smtClean="0"/>
              <a:t>22</a:t>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Stochastic Volatility: Fit Observations</a:t>
            </a:r>
          </a:p>
        </p:txBody>
      </p:sp>
      <p:pic>
        <p:nvPicPr>
          <p:cNvPr id="3" name="Picture 1" descr="final_presentation_files/figure-pptx/sv2-1.png"/>
          <p:cNvPicPr>
            <a:picLocks noGrp="1" noChangeAspect="1"/>
          </p:cNvPicPr>
          <p:nvPr/>
        </p:nvPicPr>
        <p:blipFill>
          <a:blip r:embed="rId2"/>
          <a:stretch>
            <a:fillRect/>
          </a:stretch>
        </p:blipFill>
        <p:spPr bwMode="auto">
          <a:xfrm>
            <a:off x="838200" y="1917700"/>
            <a:ext cx="5181600" cy="4140200"/>
          </a:xfrm>
          <a:prstGeom prst="rect">
            <a:avLst/>
          </a:prstGeom>
          <a:noFill/>
          <a:ln w="9525">
            <a:noFill/>
            <a:headEnd/>
            <a:tailEnd/>
          </a:ln>
        </p:spPr>
      </p:pic>
      <p:sp>
        <p:nvSpPr>
          <p:cNvPr id="4" name="Content Placeholder 3"/>
          <p:cNvSpPr>
            <a:spLocks noGrp="1"/>
          </p:cNvSpPr>
          <p:nvPr>
            <p:ph sz="half" idx="2"/>
          </p:nvPr>
        </p:nvSpPr>
        <p:spPr/>
        <p:txBody>
          <a:bodyPr/>
          <a:lstStyle/>
          <a:p>
            <a:pPr lvl="1">
              <a:buAutoNum type="arabicPeriod"/>
            </a:pPr>
            <a:r>
              <a:t>Lots of divergences (red dots)</a:t>
            </a:r>
          </a:p>
          <a:p>
            <a:pPr lvl="1">
              <a:buAutoNum type="arabicPeriod"/>
            </a:pPr>
            <a14:m xmlns:a14="http://schemas.microsoft.com/office/drawing/2010/main">
              <m:oMath xmlns:m="http://schemas.openxmlformats.org/officeDocument/2006/math">
                <m:r>
                  <a:rPr>
                    <a:latin typeface="Cambria Math" panose="02040503050406030204" pitchFamily="18" charset="0"/>
                  </a:rPr>
                  <m:t>𝜙</m:t>
                </m:r>
              </m:oMath>
            </a14:m>
            <a:r>
              <a:t> parameter stuck near 1 indicating non-stationarity</a:t>
            </a:r>
          </a:p>
          <a:p>
            <a:pPr lvl="1">
              <a:buAutoNum type="arabicPeriod"/>
            </a:pPr>
            <a:r>
              <a:t>On the default chain settings (n=2000, 4 chains), looks like there are two different modes</a:t>
            </a:r>
          </a:p>
          <a:p>
            <a:pPr lvl="1">
              <a:buAutoNum type="arabicPeriod"/>
            </a:pPr>
            <a:r>
              <a:t>SV is not flexible enough to model this, HMM model maybe more appropriate</a:t>
            </a:r>
          </a:p>
        </p:txBody>
      </p:sp>
      <p:sp>
        <p:nvSpPr>
          <p:cNvPr id="6" name="Slide Number Placeholder 5">
            <a:extLst>
              <a:ext uri="{FF2B5EF4-FFF2-40B4-BE49-F238E27FC236}">
                <a16:creationId xmlns:a16="http://schemas.microsoft.com/office/drawing/2014/main" id="{1FF23E99-25DF-6B45-B308-48C8657984E8}"/>
              </a:ext>
            </a:extLst>
          </p:cNvPr>
          <p:cNvSpPr>
            <a:spLocks noGrp="1"/>
          </p:cNvSpPr>
          <p:nvPr>
            <p:ph type="sldNum" sz="quarter" idx="12"/>
          </p:nvPr>
        </p:nvSpPr>
        <p:spPr/>
        <p:txBody>
          <a:bodyPr/>
          <a:lstStyle/>
          <a:p>
            <a:fld id="{1006032C-0090-F348-B35B-AFAD9C4DA431}" type="slidenum">
              <a:rPr lang="en-US" smtClean="0"/>
              <a:t>23</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Experiment</a:t>
            </a:r>
          </a:p>
        </p:txBody>
      </p:sp>
      <p:sp>
        <p:nvSpPr>
          <p:cNvPr id="3" name="Content Placeholder 2"/>
          <p:cNvSpPr>
            <a:spLocks noGrp="1"/>
          </p:cNvSpPr>
          <p:nvPr>
            <p:ph sz="half" idx="1"/>
          </p:nvPr>
        </p:nvSpPr>
        <p:spPr/>
        <p:txBody>
          <a:bodyPr/>
          <a:lstStyle/>
          <a:p>
            <a:pPr lvl="1"/>
            <a:r>
              <a:t>Controlled simulated driving experiment</a:t>
            </a:r>
            <a:r>
              <a:rPr baseline="30000">
                <a:hlinkClick r:id="rId2"/>
              </a:rPr>
              <a:t>1</a:t>
            </a:r>
            <a:r>
              <a:t> to asses driving behavior</a:t>
            </a:r>
          </a:p>
          <a:p>
            <a:pPr lvl="1"/>
            <a:r>
              <a:t>Multiple different stressors: cognitive, emotional, sensorimotor (texting)</a:t>
            </a:r>
          </a:p>
          <a:p>
            <a:pPr lvl="1"/>
            <a:r>
              <a:t>Each driver (N=68) had 4 different drives to assess stressors including control</a:t>
            </a:r>
          </a:p>
          <a:p>
            <a:pPr lvl="1"/>
            <a:r>
              <a:t>Sensors captured vehicle information and driver outputs</a:t>
            </a:r>
          </a:p>
          <a:p>
            <a:pPr lvl="1"/>
            <a:r>
              <a:t>Subject variables: age, gender, personality</a:t>
            </a:r>
          </a:p>
          <a:p>
            <a:pPr lvl="1"/>
            <a:r>
              <a:t>Drive variables: Speed, brake, lane position</a:t>
            </a:r>
          </a:p>
          <a:p>
            <a:pPr lvl="1"/>
            <a:r>
              <a:t>Biological variables: eye gaze, heart rate, breathing rate, etc</a:t>
            </a:r>
          </a:p>
        </p:txBody>
      </p:sp>
      <p:pic>
        <p:nvPicPr>
          <p:cNvPr id="4" name="Picture 1" descr="https://media.nature.com/lw926/nature-assets/sdata/2017/sdata2017110/images_hires/sdata2017110-f1.jpg"/>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p:sp>
        <p:nvSpPr>
          <p:cNvPr id="6" name="Slide Number Placeholder 5">
            <a:extLst>
              <a:ext uri="{FF2B5EF4-FFF2-40B4-BE49-F238E27FC236}">
                <a16:creationId xmlns:a16="http://schemas.microsoft.com/office/drawing/2014/main" id="{35E4C603-C5FD-C541-BF00-6D6BBE4DFB5A}"/>
              </a:ext>
            </a:extLst>
          </p:cNvPr>
          <p:cNvSpPr>
            <a:spLocks noGrp="1"/>
          </p:cNvSpPr>
          <p:nvPr>
            <p:ph type="sldNum" sz="quarter" idx="12"/>
          </p:nvPr>
        </p:nvSpPr>
        <p:spPr/>
        <p:txBody>
          <a:bodyPr/>
          <a:lstStyle/>
          <a:p>
            <a:fld id="{1006032C-0090-F348-B35B-AFAD9C4DA431}" type="slidenum">
              <a:rPr lang="en-US" smtClean="0"/>
              <a:t>2</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04" y="0"/>
            <a:ext cx="10753344" cy="1207008"/>
          </a:xfrm>
        </p:spPr>
        <p:txBody>
          <a:bodyPr/>
          <a:lstStyle/>
          <a:p>
            <a:pPr marL="0" lvl="0" indent="0">
              <a:buNone/>
            </a:pPr>
            <a:r>
              <a:t>Project Objective</a:t>
            </a:r>
          </a:p>
        </p:txBody>
      </p:sp>
      <p:sp>
        <p:nvSpPr>
          <p:cNvPr id="3" name="Content Placeholder 2"/>
          <p:cNvSpPr>
            <a:spLocks noGrp="1"/>
          </p:cNvSpPr>
          <p:nvPr>
            <p:ph idx="1"/>
          </p:nvPr>
        </p:nvSpPr>
        <p:spPr/>
        <p:txBody>
          <a:bodyPr/>
          <a:lstStyle/>
          <a:p>
            <a:pPr lvl="1"/>
            <a:r>
              <a:rPr dirty="0"/>
              <a:t>Model variance of lane positioning to quantify texting effect</a:t>
            </a:r>
            <a:endParaRPr lang="en-US" dirty="0"/>
          </a:p>
          <a:p>
            <a:pPr lvl="1"/>
            <a:endParaRPr dirty="0"/>
          </a:p>
          <a:p>
            <a:pPr lvl="1"/>
            <a:r>
              <a:rPr dirty="0"/>
              <a:t>Explore population level effects on variance</a:t>
            </a:r>
          </a:p>
          <a:p>
            <a:pPr lvl="2"/>
            <a:r>
              <a:rPr dirty="0"/>
              <a:t>Age, Gender, Personality (Type AB, Anxiety score)</a:t>
            </a:r>
            <a:endParaRPr lang="en-US" dirty="0"/>
          </a:p>
          <a:p>
            <a:pPr lvl="2"/>
            <a:endParaRPr dirty="0"/>
          </a:p>
          <a:p>
            <a:pPr lvl="1"/>
            <a:r>
              <a:rPr dirty="0"/>
              <a:t>Bayesian modelling</a:t>
            </a:r>
          </a:p>
          <a:p>
            <a:pPr lvl="2"/>
            <a:r>
              <a:rPr dirty="0"/>
              <a:t>Time series analysis</a:t>
            </a:r>
          </a:p>
          <a:p>
            <a:pPr lvl="2"/>
            <a:r>
              <a:rPr dirty="0">
                <a:hlinkClick r:id="rId2"/>
              </a:rPr>
              <a:t>Stan</a:t>
            </a:r>
            <a:r>
              <a:rPr dirty="0"/>
              <a:t> MCMC Programming: Sampling with Hamiltonian Monte Carlo</a:t>
            </a:r>
          </a:p>
          <a:p>
            <a:pPr lvl="2"/>
            <a:r>
              <a:rPr dirty="0">
                <a:hlinkClick r:id="rId3"/>
              </a:rPr>
              <a:t>“Modern Statistical Workflow”</a:t>
            </a:r>
            <a:r>
              <a:rPr baseline="30000" dirty="0"/>
              <a:t>2</a:t>
            </a:r>
            <a:r>
              <a:rPr dirty="0"/>
              <a:t>: Capture simulated data before fitting observations</a:t>
            </a:r>
          </a:p>
        </p:txBody>
      </p:sp>
      <p:sp>
        <p:nvSpPr>
          <p:cNvPr id="5" name="Slide Number Placeholder 4">
            <a:extLst>
              <a:ext uri="{FF2B5EF4-FFF2-40B4-BE49-F238E27FC236}">
                <a16:creationId xmlns:a16="http://schemas.microsoft.com/office/drawing/2014/main" id="{228CFEC0-0512-4247-BB6E-6C748D6D3DA0}"/>
              </a:ext>
            </a:extLst>
          </p:cNvPr>
          <p:cNvSpPr>
            <a:spLocks noGrp="1"/>
          </p:cNvSpPr>
          <p:nvPr>
            <p:ph type="sldNum" sz="quarter" idx="12"/>
          </p:nvPr>
        </p:nvSpPr>
        <p:spPr/>
        <p:txBody>
          <a:bodyPr/>
          <a:lstStyle/>
          <a:p>
            <a:fld id="{1006032C-0090-F348-B35B-AFAD9C4DA431}" type="slidenum">
              <a:rPr lang="en-US" smtClean="0"/>
              <a:pPr/>
              <a:t>3</a:t>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Data Preparation</a:t>
            </a:r>
          </a:p>
        </p:txBody>
      </p:sp>
      <p:sp>
        <p:nvSpPr>
          <p:cNvPr id="3" name="Content Placeholder 2"/>
          <p:cNvSpPr>
            <a:spLocks noGrp="1"/>
          </p:cNvSpPr>
          <p:nvPr>
            <p:ph sz="half" idx="1"/>
          </p:nvPr>
        </p:nvSpPr>
        <p:spPr/>
        <p:txBody>
          <a:bodyPr/>
          <a:lstStyle/>
          <a:p>
            <a:pPr lvl="1"/>
            <a:r>
              <a:t>Focused only on the sensorimotor (MD) / texting drive</a:t>
            </a:r>
          </a:p>
          <a:p>
            <a:pPr lvl="1"/>
            <a:r>
              <a:t>Focused on first half (prior to lane change)</a:t>
            </a:r>
          </a:p>
          <a:p>
            <a:pPr lvl="1"/>
            <a:r>
              <a:t>Filtered out drivers with missing </a:t>
            </a:r>
            <a:r>
              <a:rPr sz="1800">
                <a:latin typeface="Courier"/>
              </a:rPr>
              <a:t>LaneOffset</a:t>
            </a:r>
            <a:r>
              <a:t> data (N=62)</a:t>
            </a:r>
          </a:p>
          <a:p>
            <a:pPr lvl="1"/>
            <a:r>
              <a:t>Data downsampled to 200 data points per driver</a:t>
            </a:r>
          </a:p>
          <a:p>
            <a:pPr lvl="2"/>
            <a:r>
              <a:t>62 drivers * 200 datapoints = 12,400 records</a:t>
            </a:r>
          </a:p>
          <a:p>
            <a:pPr lvl="1"/>
            <a:r>
              <a:t>Each color is a separate driver (N=68)</a:t>
            </a:r>
          </a:p>
          <a:p>
            <a:pPr lvl="1"/>
            <a:r>
              <a:t>Some drivers exhibit extremely long tails in their lane positioning</a:t>
            </a:r>
          </a:p>
        </p:txBody>
      </p:sp>
      <p:pic>
        <p:nvPicPr>
          <p:cNvPr id="4" name="Picture 1" descr="final_presentation_files/figure-pptx/prelim_plot_all-1.png"/>
          <p:cNvPicPr>
            <a:picLocks noGrp="1" noChangeAspect="1"/>
          </p:cNvPicPr>
          <p:nvPr/>
        </p:nvPicPr>
        <p:blipFill>
          <a:blip r:embed="rId2"/>
          <a:stretch>
            <a:fillRect/>
          </a:stretch>
        </p:blipFill>
        <p:spPr bwMode="auto">
          <a:xfrm>
            <a:off x="6172200" y="2044700"/>
            <a:ext cx="5181600" cy="3886200"/>
          </a:xfrm>
          <a:prstGeom prst="rect">
            <a:avLst/>
          </a:prstGeom>
          <a:noFill/>
          <a:ln w="9525">
            <a:noFill/>
            <a:headEnd/>
            <a:tailEnd/>
          </a:ln>
        </p:spPr>
      </p:pic>
      <p:sp>
        <p:nvSpPr>
          <p:cNvPr id="6" name="Slide Number Placeholder 5">
            <a:extLst>
              <a:ext uri="{FF2B5EF4-FFF2-40B4-BE49-F238E27FC236}">
                <a16:creationId xmlns:a16="http://schemas.microsoft.com/office/drawing/2014/main" id="{343FE46E-5F02-E943-8508-ACE03DF0BFA6}"/>
              </a:ext>
            </a:extLst>
          </p:cNvPr>
          <p:cNvSpPr>
            <a:spLocks noGrp="1"/>
          </p:cNvSpPr>
          <p:nvPr>
            <p:ph type="sldNum" sz="quarter" idx="12"/>
          </p:nvPr>
        </p:nvSpPr>
        <p:spPr/>
        <p:txBody>
          <a:bodyPr/>
          <a:lstStyle/>
          <a:p>
            <a:fld id="{1006032C-0090-F348-B35B-AFAD9C4DA431}" type="slidenum">
              <a:rPr lang="en-US" smtClean="0"/>
              <a:t>4</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Preliminary Analysis: T021 Driver</a:t>
            </a:r>
          </a:p>
        </p:txBody>
      </p:sp>
      <p:sp>
        <p:nvSpPr>
          <p:cNvPr id="3" name="Content Placeholder 2"/>
          <p:cNvSpPr>
            <a:spLocks noGrp="1"/>
          </p:cNvSpPr>
          <p:nvPr>
            <p:ph sz="half" idx="1"/>
          </p:nvPr>
        </p:nvSpPr>
        <p:spPr/>
        <p:txBody>
          <a:bodyPr/>
          <a:lstStyle/>
          <a:p>
            <a:pPr lvl="1"/>
            <a:r>
              <a:rPr dirty="0"/>
              <a:t>Univariate (T021) data is stationary according to the Dickey-Fuller Test</a:t>
            </a:r>
          </a:p>
          <a:p>
            <a:pPr lvl="2"/>
            <a:r>
              <a:rPr dirty="0"/>
              <a:t>Accounting for texting vs normal driving</a:t>
            </a:r>
            <a:endParaRPr lang="en-US" dirty="0"/>
          </a:p>
          <a:p>
            <a:pPr lvl="2"/>
            <a:endParaRPr dirty="0"/>
          </a:p>
          <a:p>
            <a:pPr lvl="1"/>
            <a:r>
              <a:rPr dirty="0"/>
              <a:t>Higher variance in </a:t>
            </a:r>
            <a:r>
              <a:rPr sz="1800" dirty="0" err="1">
                <a:latin typeface="Courier"/>
              </a:rPr>
              <a:t>LaneOffset</a:t>
            </a:r>
            <a:r>
              <a:rPr dirty="0"/>
              <a:t> when driver is texting</a:t>
            </a:r>
            <a:endParaRPr lang="en-US" dirty="0"/>
          </a:p>
          <a:p>
            <a:pPr lvl="1"/>
            <a:endParaRPr dirty="0"/>
          </a:p>
          <a:p>
            <a:pPr lvl="1"/>
            <a:r>
              <a:rPr dirty="0"/>
              <a:t>Data exhibits an autoregressive structure in the correlogram and plot of the </a:t>
            </a:r>
            <a:r>
              <a:rPr sz="1800" dirty="0" err="1">
                <a:latin typeface="Courier"/>
              </a:rPr>
              <a:t>LaneOffset</a:t>
            </a:r>
            <a:endParaRPr sz="1800" dirty="0">
              <a:latin typeface="Courier"/>
            </a:endParaRPr>
          </a:p>
        </p:txBody>
      </p:sp>
      <p:pic>
        <p:nvPicPr>
          <p:cNvPr id="4" name="Picture 1" descr="final_presentation_files/figure-pptx/prelim_plot_t021-1.png"/>
          <p:cNvPicPr>
            <a:picLocks noGrp="1" noChangeAspect="1"/>
          </p:cNvPicPr>
          <p:nvPr/>
        </p:nvPicPr>
        <p:blipFill>
          <a:blip r:embed="rId2"/>
          <a:stretch>
            <a:fillRect/>
          </a:stretch>
        </p:blipFill>
        <p:spPr bwMode="auto">
          <a:xfrm>
            <a:off x="6172200" y="2044700"/>
            <a:ext cx="5181600" cy="3886200"/>
          </a:xfrm>
          <a:prstGeom prst="rect">
            <a:avLst/>
          </a:prstGeom>
          <a:noFill/>
          <a:ln w="9525">
            <a:noFill/>
            <a:headEnd/>
            <a:tailEnd/>
          </a:ln>
        </p:spPr>
      </p:pic>
      <p:sp>
        <p:nvSpPr>
          <p:cNvPr id="6" name="Slide Number Placeholder 5">
            <a:extLst>
              <a:ext uri="{FF2B5EF4-FFF2-40B4-BE49-F238E27FC236}">
                <a16:creationId xmlns:a16="http://schemas.microsoft.com/office/drawing/2014/main" id="{0F77D7F8-55FB-4148-A11D-23BF334107D6}"/>
              </a:ext>
            </a:extLst>
          </p:cNvPr>
          <p:cNvSpPr>
            <a:spLocks noGrp="1"/>
          </p:cNvSpPr>
          <p:nvPr>
            <p:ph type="sldNum" sz="quarter" idx="12"/>
          </p:nvPr>
        </p:nvSpPr>
        <p:spPr/>
        <p:txBody>
          <a:bodyPr/>
          <a:lstStyle/>
          <a:p>
            <a:fld id="{1006032C-0090-F348-B35B-AFAD9C4DA431}" type="slidenum">
              <a:rPr lang="en-US" smtClean="0"/>
              <a:t>5</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Preliminary Analysis: All drivers</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p:txBody>
              <a:bodyPr/>
              <a:lstStyle/>
              <a:p>
                <a:pPr lvl="1"/>
                <a:r>
                  <a:rPr dirty="0"/>
                  <a:t>Age effect appears to have significant interaction effect with texting</a:t>
                </a:r>
                <a:endParaRPr lang="en-US" dirty="0"/>
              </a:p>
              <a:p>
                <a:pPr lvl="1"/>
                <a:endParaRPr dirty="0"/>
              </a:p>
              <a:p>
                <a:pPr lvl="1"/>
                <a:r>
                  <a:rPr dirty="0"/>
                  <a:t>Gender and personality level effects (anxiety score, Type A/B) do not appear to have significant effects with regard to driving variance</a:t>
                </a:r>
                <a:endParaRPr lang="en-US" dirty="0"/>
              </a:p>
              <a:p>
                <a:pPr lvl="1"/>
                <a:endParaRPr dirty="0"/>
              </a:p>
              <a:p>
                <a:pPr lvl="1"/>
                <a:r>
                  <a:rPr dirty="0"/>
                  <a:t>With a sample size of </a:t>
                </a:r>
                <a14:m>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𝑁</m:t>
                        </m:r>
                      </m:e>
                      <m:sub>
                        <m:r>
                          <a:rPr>
                            <a:latin typeface="Cambria Math" panose="02040503050406030204" pitchFamily="18" charset="0"/>
                          </a:rPr>
                          <m:t>𝑑𝑟𝑖𝑣𝑒𝑟𝑠</m:t>
                        </m:r>
                      </m:sub>
                    </m:sSub>
                    <m:r>
                      <a:rPr>
                        <a:latin typeface="Cambria Math" panose="02040503050406030204" pitchFamily="18" charset="0"/>
                      </a:rPr>
                      <m:t>=62</m:t>
                    </m:r>
                  </m:oMath>
                </a14:m>
                <a:r>
                  <a:rPr dirty="0"/>
                  <a:t>, not enough power to test other interactions</a:t>
                </a:r>
              </a:p>
            </p:txBody>
          </p:sp>
        </mc:Choice>
        <mc:Fallback>
          <p:sp>
            <p:nvSpPr>
              <p:cNvPr id="3" name="Content Placeholder 2"/>
              <p:cNvSpPr>
                <a:spLocks noGrp="1" noRot="1" noChangeAspect="1" noMove="1" noResize="1" noEditPoints="1" noAdjustHandles="1" noChangeArrowheads="1" noChangeShapeType="1" noTextEdit="1"/>
              </p:cNvSpPr>
              <p:nvPr>
                <p:ph sz="half" idx="1"/>
              </p:nvPr>
            </p:nvSpPr>
            <p:spPr>
              <a:blipFill>
                <a:blip r:embed="rId2"/>
                <a:stretch>
                  <a:fillRect t="-585" r="-1222"/>
                </a:stretch>
              </a:blipFill>
            </p:spPr>
            <p:txBody>
              <a:bodyPr/>
              <a:lstStyle/>
              <a:p>
                <a:r>
                  <a:rPr lang="en-US">
                    <a:noFill/>
                  </a:rPr>
                  <a:t> </a:t>
                </a:r>
              </a:p>
            </p:txBody>
          </p:sp>
        </mc:Fallback>
      </mc:AlternateContent>
      <p:pic>
        <p:nvPicPr>
          <p:cNvPr id="4" name="Picture 1" descr="final_presentation_files/figure-pptx/prelim_plot_all_drivers-1.png"/>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p:sp>
        <p:nvSpPr>
          <p:cNvPr id="6" name="Slide Number Placeholder 5">
            <a:extLst>
              <a:ext uri="{FF2B5EF4-FFF2-40B4-BE49-F238E27FC236}">
                <a16:creationId xmlns:a16="http://schemas.microsoft.com/office/drawing/2014/main" id="{BA758130-5AB6-734B-BB27-AE6A1C17556B}"/>
              </a:ext>
            </a:extLst>
          </p:cNvPr>
          <p:cNvSpPr>
            <a:spLocks noGrp="1"/>
          </p:cNvSpPr>
          <p:nvPr>
            <p:ph type="sldNum" sz="quarter" idx="12"/>
          </p:nvPr>
        </p:nvSpPr>
        <p:spPr/>
        <p:txBody>
          <a:bodyPr/>
          <a:lstStyle/>
          <a:p>
            <a:fld id="{1006032C-0090-F348-B35B-AFAD9C4DA431}" type="slidenum">
              <a:rPr lang="en-US" smtClean="0"/>
              <a:t>6</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Modelling</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p:txBody>
              <a:bodyPr>
                <a:normAutofit fontScale="92500" lnSpcReduction="10000"/>
              </a:bodyPr>
              <a:lstStyle/>
              <a:p>
                <a:pPr marL="0" lvl="0" indent="0">
                  <a:buNone/>
                </a:pPr>
                <a:r>
                  <a:rPr b="1" dirty="0"/>
                  <a:t>Univariate model (T021 driver)</a:t>
                </a:r>
              </a:p>
              <a:p>
                <a:pPr marL="0" lvl="0" indent="0">
                  <a:buNone/>
                </a:pPr>
                <a:r>
                  <a:rPr dirty="0">
                    <a:solidFill>
                      <a:schemeClr val="accent1"/>
                    </a:solidFill>
                  </a:rPr>
                  <a:t>○ AR(1): Texting effect</a:t>
                </a:r>
              </a:p>
              <a:p>
                <a:pPr marL="0" lvl="0" indent="0">
                  <a:buNone/>
                </a:pPr>
                <a14:m>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𝑦</m:t>
                          </m:r>
                        </m:e>
                        <m:sub>
                          <m:r>
                            <a:rPr>
                              <a:latin typeface="Cambria Math" panose="02040503050406030204" pitchFamily="18" charset="0"/>
                            </a:rPr>
                            <m:t>𝑡</m:t>
                          </m:r>
                        </m:sub>
                      </m:sSub>
                      <m:r>
                        <a:rPr>
                          <a:latin typeface="Cambria Math" panose="02040503050406030204" pitchFamily="18" charset="0"/>
                        </a:rPr>
                        <m:t>∼</m:t>
                      </m:r>
                      <m:r>
                        <m:rPr>
                          <m:sty m:val="p"/>
                        </m:rPr>
                        <a:rPr>
                          <a:latin typeface="Cambria Math" panose="02040503050406030204" pitchFamily="18" charset="0"/>
                        </a:rPr>
                        <m:t>Normal</m:t>
                      </m:r>
                      <m:r>
                        <a:rPr>
                          <a:latin typeface="Cambria Math" panose="02040503050406030204" pitchFamily="18" charset="0"/>
                        </a:rPr>
                        <m:t>(</m:t>
                      </m:r>
                      <m:r>
                        <a:rPr>
                          <a:latin typeface="Cambria Math" panose="02040503050406030204" pitchFamily="18" charset="0"/>
                        </a:rPr>
                        <m:t>𝛼</m:t>
                      </m:r>
                      <m:r>
                        <a:rPr>
                          <a:latin typeface="Cambria Math" panose="02040503050406030204" pitchFamily="18" charset="0"/>
                        </a:rPr>
                        <m:t>+</m:t>
                      </m:r>
                      <m:r>
                        <a:rPr>
                          <a:latin typeface="Cambria Math" panose="02040503050406030204" pitchFamily="18" charset="0"/>
                        </a:rPr>
                        <m:t>𝜌</m:t>
                      </m:r>
                      <m:sSub>
                        <m:sSubPr>
                          <m:ctrlPr>
                            <a:rPr i="1">
                              <a:latin typeface="Cambria Math" panose="02040503050406030204" pitchFamily="18" charset="0"/>
                            </a:rPr>
                          </m:ctrlPr>
                        </m:sSubPr>
                        <m:e>
                          <m:r>
                            <a:rPr>
                              <a:latin typeface="Cambria Math" panose="02040503050406030204" pitchFamily="18" charset="0"/>
                            </a:rPr>
                            <m:t>𝑦</m:t>
                          </m:r>
                        </m:e>
                        <m:sub>
                          <m:r>
                            <a:rPr>
                              <a:latin typeface="Cambria Math" panose="02040503050406030204" pitchFamily="18" charset="0"/>
                            </a:rPr>
                            <m:t>𝑡</m:t>
                          </m:r>
                          <m:r>
                            <a:rPr>
                              <a:latin typeface="Cambria Math" panose="02040503050406030204" pitchFamily="18" charset="0"/>
                            </a:rPr>
                            <m:t>−1</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0</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𝛿</m:t>
                          </m:r>
                        </m:e>
                        <m:sub>
                          <m:sSub>
                            <m:sSubPr>
                              <m:ctrlPr>
                                <a:rPr i="1">
                                  <a:latin typeface="Cambria Math" panose="02040503050406030204" pitchFamily="18" charset="0"/>
                                </a:rPr>
                              </m:ctrlPr>
                            </m:sSubPr>
                            <m:e>
                              <m:r>
                                <a:rPr>
                                  <a:latin typeface="Cambria Math" panose="02040503050406030204" pitchFamily="18" charset="0"/>
                                </a:rPr>
                                <m:t>𝑗</m:t>
                              </m:r>
                            </m:e>
                            <m:sub>
                              <m:r>
                                <a:rPr>
                                  <a:latin typeface="Cambria Math" panose="02040503050406030204" pitchFamily="18" charset="0"/>
                                </a:rPr>
                                <m:t>0</m:t>
                              </m:r>
                            </m:sub>
                          </m:sSub>
                        </m:sub>
                      </m:sSub>
                      <m:r>
                        <a:rPr>
                          <a:latin typeface="Cambria Math" panose="02040503050406030204" pitchFamily="18" charset="0"/>
                        </a:rPr>
                        <m:t>)</m:t>
                      </m:r>
                    </m:oMath>
                  </m:oMathPara>
                </a14:m>
                <a:endParaRPr dirty="0"/>
              </a:p>
              <a:p>
                <a:pPr marL="0" lvl="0" indent="0">
                  <a:buNone/>
                </a:pPr>
                <a:r>
                  <a:rPr b="1" dirty="0"/>
                  <a:t>Multivariate model (all drivers)</a:t>
                </a:r>
              </a:p>
              <a:p>
                <a:pPr marL="0" lvl="0" indent="0">
                  <a:buNone/>
                </a:pPr>
                <a:r>
                  <a:rPr dirty="0">
                    <a:solidFill>
                      <a:schemeClr val="accent1"/>
                    </a:solidFill>
                  </a:rPr>
                  <a:t>○ AR(1): Additive effects (pooled individuals)</a:t>
                </a:r>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𝜇</m:t>
                      </m:r>
                      <m:r>
                        <a:rPr>
                          <a:latin typeface="Cambria Math" panose="02040503050406030204" pitchFamily="18" charset="0"/>
                        </a:rPr>
                        <m:t>=</m:t>
                      </m:r>
                      <m:r>
                        <a:rPr>
                          <a:latin typeface="Cambria Math" panose="02040503050406030204" pitchFamily="18" charset="0"/>
                        </a:rPr>
                        <m:t>𝛼</m:t>
                      </m:r>
                      <m:r>
                        <a:rPr>
                          <a:latin typeface="Cambria Math" panose="02040503050406030204" pitchFamily="18" charset="0"/>
                        </a:rPr>
                        <m:t>+</m:t>
                      </m:r>
                      <m:r>
                        <a:rPr>
                          <a:latin typeface="Cambria Math" panose="02040503050406030204" pitchFamily="18" charset="0"/>
                        </a:rPr>
                        <m:t>𝜌</m:t>
                      </m:r>
                      <m:sSub>
                        <m:sSubPr>
                          <m:ctrlPr>
                            <a:rPr i="1">
                              <a:latin typeface="Cambria Math" panose="02040503050406030204" pitchFamily="18" charset="0"/>
                            </a:rPr>
                          </m:ctrlPr>
                        </m:sSubPr>
                        <m:e>
                          <m:r>
                            <a:rPr>
                              <a:latin typeface="Cambria Math" panose="02040503050406030204" pitchFamily="18" charset="0"/>
                            </a:rPr>
                            <m:t>𝑦</m:t>
                          </m:r>
                        </m:e>
                        <m:sub>
                          <m:r>
                            <a:rPr>
                              <a:latin typeface="Cambria Math" panose="02040503050406030204" pitchFamily="18" charset="0"/>
                            </a:rPr>
                            <m:t>𝑡</m:t>
                          </m:r>
                          <m:r>
                            <a:rPr>
                              <a:latin typeface="Cambria Math" panose="02040503050406030204" pitchFamily="18" charset="0"/>
                            </a:rPr>
                            <m:t>−1,</m:t>
                          </m:r>
                          <m:r>
                            <a:rPr>
                              <a:latin typeface="Cambria Math" panose="02040503050406030204" pitchFamily="18" charset="0"/>
                            </a:rPr>
                            <m:t>𝑖</m:t>
                          </m:r>
                        </m:sub>
                      </m:sSub>
                    </m:oMath>
                  </m:oMathPara>
                </a14:m>
                <a:endParaRPr dirty="0"/>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𝜎</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0</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𝑖</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𝛿</m:t>
                          </m:r>
                        </m:e>
                        <m:sub>
                          <m:sSub>
                            <m:sSubPr>
                              <m:ctrlPr>
                                <a:rPr i="1">
                                  <a:latin typeface="Cambria Math" panose="02040503050406030204" pitchFamily="18" charset="0"/>
                                </a:rPr>
                              </m:ctrlPr>
                            </m:sSubPr>
                            <m:e>
                              <m:r>
                                <a:rPr>
                                  <a:latin typeface="Cambria Math" panose="02040503050406030204" pitchFamily="18" charset="0"/>
                                </a:rPr>
                                <m:t>𝑗</m:t>
                              </m:r>
                            </m:e>
                            <m:sub>
                              <m:r>
                                <a:rPr>
                                  <a:latin typeface="Cambria Math" panose="02040503050406030204" pitchFamily="18" charset="0"/>
                                </a:rPr>
                                <m:t>0</m:t>
                              </m:r>
                            </m:sub>
                          </m:sSub>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𝛿</m:t>
                          </m:r>
                        </m:e>
                        <m:sub>
                          <m:r>
                            <a:rPr>
                              <a:latin typeface="Cambria Math" panose="02040503050406030204" pitchFamily="18" charset="0"/>
                            </a:rPr>
                            <m:t>𝑗</m:t>
                          </m:r>
                          <m:r>
                            <a:rPr>
                              <a:latin typeface="Cambria Math" panose="02040503050406030204" pitchFamily="18" charset="0"/>
                            </a:rPr>
                            <m:t>,</m:t>
                          </m:r>
                          <m:r>
                            <a:rPr>
                              <a:latin typeface="Cambria Math" panose="02040503050406030204" pitchFamily="18" charset="0"/>
                            </a:rPr>
                            <m:t>𝑖</m:t>
                          </m:r>
                        </m:sub>
                      </m:sSub>
                    </m:oMath>
                  </m:oMathPara>
                </a14:m>
                <a:endParaRPr dirty="0"/>
              </a:p>
              <a:p>
                <a:pPr marL="0" lvl="0" indent="0">
                  <a:buNone/>
                </a:pPr>
                <a14:m>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𝑦</m:t>
                          </m:r>
                        </m:e>
                        <m:sub>
                          <m:r>
                            <a:rPr>
                              <a:latin typeface="Cambria Math" panose="02040503050406030204" pitchFamily="18" charset="0"/>
                            </a:rPr>
                            <m:t>𝑡</m:t>
                          </m:r>
                          <m:r>
                            <a:rPr>
                              <a:latin typeface="Cambria Math" panose="02040503050406030204" pitchFamily="18" charset="0"/>
                            </a:rPr>
                            <m:t>,</m:t>
                          </m:r>
                          <m:r>
                            <a:rPr>
                              <a:latin typeface="Cambria Math" panose="02040503050406030204" pitchFamily="18" charset="0"/>
                            </a:rPr>
                            <m:t>𝑖</m:t>
                          </m:r>
                          <m:r>
                            <a:rPr>
                              <a:latin typeface="Cambria Math" panose="02040503050406030204" pitchFamily="18" charset="0"/>
                            </a:rPr>
                            <m:t>,</m:t>
                          </m:r>
                          <m:r>
                            <a:rPr>
                              <a:latin typeface="Cambria Math" panose="02040503050406030204" pitchFamily="18" charset="0"/>
                            </a:rPr>
                            <m:t>𝑗</m:t>
                          </m:r>
                        </m:sub>
                      </m:sSub>
                      <m:r>
                        <a:rPr>
                          <a:latin typeface="Cambria Math" panose="02040503050406030204" pitchFamily="18" charset="0"/>
                        </a:rPr>
                        <m:t>∼</m:t>
                      </m:r>
                      <m:r>
                        <m:rPr>
                          <m:sty m:val="p"/>
                        </m:rPr>
                        <a:rPr>
                          <a:latin typeface="Cambria Math" panose="02040503050406030204" pitchFamily="18" charset="0"/>
                        </a:rPr>
                        <m:t>N</m:t>
                      </m:r>
                      <m:r>
                        <a:rPr>
                          <a:latin typeface="Cambria Math" panose="02040503050406030204" pitchFamily="18" charset="0"/>
                        </a:rPr>
                        <m:t>(</m:t>
                      </m:r>
                      <m:r>
                        <a:rPr>
                          <a:latin typeface="Cambria Math" panose="02040503050406030204" pitchFamily="18" charset="0"/>
                        </a:rPr>
                        <m:t>𝜇</m:t>
                      </m:r>
                      <m:r>
                        <a:rPr>
                          <a:latin typeface="Cambria Math" panose="02040503050406030204" pitchFamily="18" charset="0"/>
                        </a:rPr>
                        <m:t>,</m:t>
                      </m:r>
                      <m:r>
                        <a:rPr>
                          <a:latin typeface="Cambria Math" panose="02040503050406030204" pitchFamily="18" charset="0"/>
                        </a:rPr>
                        <m:t>𝜎</m:t>
                      </m:r>
                      <m:r>
                        <a:rPr>
                          <a:latin typeface="Cambria Math" panose="02040503050406030204" pitchFamily="18" charset="0"/>
                        </a:rPr>
                        <m:t>)</m:t>
                      </m:r>
                    </m:oMath>
                  </m:oMathPara>
                </a14:m>
                <a:endParaRPr dirty="0"/>
              </a:p>
              <a:p>
                <a:pPr marL="0" lvl="0" indent="0">
                  <a:buNone/>
                </a:pPr>
                <a:r>
                  <a:rPr dirty="0">
                    <a:solidFill>
                      <a:schemeClr val="accent1"/>
                    </a:solidFill>
                  </a:rPr>
                  <a:t>○ AR(1): Multiplicative effects (texting &amp; age)</a:t>
                </a:r>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𝜎</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0</m:t>
                          </m:r>
                        </m:sub>
                      </m:sSub>
                      <m:r>
                        <a:rPr>
                          <a:latin typeface="Cambria Math" panose="02040503050406030204" pitchFamily="18" charset="0"/>
                        </a:rPr>
                        <m:t>∗</m:t>
                      </m:r>
                      <m:r>
                        <a:rPr>
                          <a:latin typeface="Cambria Math" panose="02040503050406030204" pitchFamily="18" charset="0"/>
                        </a:rPr>
                        <m:t>𝑒𝑥𝑝</m:t>
                      </m:r>
                      <m:r>
                        <a:rPr>
                          <a:latin typeface="Cambria Math" panose="02040503050406030204" pitchFamily="18" charset="0"/>
                        </a:rPr>
                        <m:t>[</m:t>
                      </m:r>
                      <m:r>
                        <a:rPr>
                          <a:latin typeface="Cambria Math" panose="02040503050406030204" pitchFamily="18" charset="0"/>
                        </a:rPr>
                        <m:t>𝑙𝑜𝑔</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𝑗</m:t>
                          </m:r>
                        </m:sub>
                      </m:sSub>
                      <m:r>
                        <a:rPr>
                          <a:latin typeface="Cambria Math" panose="02040503050406030204" pitchFamily="18" charset="0"/>
                        </a:rPr>
                        <m:t>)+</m:t>
                      </m:r>
                      <m:r>
                        <a:rPr>
                          <a:latin typeface="Cambria Math" panose="02040503050406030204" pitchFamily="18" charset="0"/>
                        </a:rPr>
                        <m:t>𝑙𝑜𝑔</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𝑗</m:t>
                          </m:r>
                          <m:r>
                            <a:rPr>
                              <a:latin typeface="Cambria Math" panose="02040503050406030204" pitchFamily="18" charset="0"/>
                            </a:rPr>
                            <m:t>,</m:t>
                          </m:r>
                          <m:r>
                            <a:rPr>
                              <a:latin typeface="Cambria Math" panose="02040503050406030204" pitchFamily="18" charset="0"/>
                            </a:rPr>
                            <m:t>𝑘</m:t>
                          </m:r>
                        </m:sub>
                      </m:sSub>
                      <m:r>
                        <a:rPr>
                          <a:latin typeface="Cambria Math" panose="02040503050406030204" pitchFamily="18" charset="0"/>
                        </a:rPr>
                        <m:t>)]</m:t>
                      </m:r>
                    </m:oMath>
                  </m:oMathPara>
                </a14:m>
                <a:endParaRPr dirty="0"/>
              </a:p>
              <a:p>
                <a:pPr marL="0" lvl="0" indent="0">
                  <a:buNone/>
                </a:pPr>
                <a14:m>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𝑦</m:t>
                          </m:r>
                        </m:e>
                        <m:sub>
                          <m:r>
                            <a:rPr>
                              <a:latin typeface="Cambria Math" panose="02040503050406030204" pitchFamily="18" charset="0"/>
                            </a:rPr>
                            <m:t>𝑡</m:t>
                          </m:r>
                          <m:r>
                            <a:rPr>
                              <a:latin typeface="Cambria Math" panose="02040503050406030204" pitchFamily="18" charset="0"/>
                            </a:rPr>
                            <m:t>,</m:t>
                          </m:r>
                          <m:r>
                            <a:rPr>
                              <a:latin typeface="Cambria Math" panose="02040503050406030204" pitchFamily="18" charset="0"/>
                            </a:rPr>
                            <m:t>𝑖</m:t>
                          </m:r>
                          <m:r>
                            <a:rPr>
                              <a:latin typeface="Cambria Math" panose="02040503050406030204" pitchFamily="18" charset="0"/>
                            </a:rPr>
                            <m:t>,</m:t>
                          </m:r>
                          <m:r>
                            <a:rPr>
                              <a:latin typeface="Cambria Math" panose="02040503050406030204" pitchFamily="18" charset="0"/>
                            </a:rPr>
                            <m:t>𝑗</m:t>
                          </m:r>
                          <m:r>
                            <a:rPr>
                              <a:latin typeface="Cambria Math" panose="02040503050406030204" pitchFamily="18" charset="0"/>
                            </a:rPr>
                            <m:t>,</m:t>
                          </m:r>
                          <m:r>
                            <a:rPr>
                              <a:latin typeface="Cambria Math" panose="02040503050406030204" pitchFamily="18" charset="0"/>
                            </a:rPr>
                            <m:t>𝑘</m:t>
                          </m:r>
                        </m:sub>
                      </m:sSub>
                      <m:r>
                        <a:rPr>
                          <a:latin typeface="Cambria Math" panose="02040503050406030204" pitchFamily="18" charset="0"/>
                        </a:rPr>
                        <m:t>∼</m:t>
                      </m:r>
                      <m:r>
                        <m:rPr>
                          <m:sty m:val="p"/>
                        </m:rPr>
                        <a:rPr>
                          <a:latin typeface="Cambria Math" panose="02040503050406030204" pitchFamily="18" charset="0"/>
                        </a:rPr>
                        <m:t>N</m:t>
                      </m:r>
                      <m:r>
                        <a:rPr>
                          <a:latin typeface="Cambria Math" panose="02040503050406030204" pitchFamily="18" charset="0"/>
                        </a:rPr>
                        <m:t>(</m:t>
                      </m:r>
                      <m:r>
                        <a:rPr>
                          <a:latin typeface="Cambria Math" panose="02040503050406030204" pitchFamily="18" charset="0"/>
                        </a:rPr>
                        <m:t>𝜇</m:t>
                      </m:r>
                      <m:r>
                        <a:rPr>
                          <a:latin typeface="Cambria Math" panose="02040503050406030204" pitchFamily="18" charset="0"/>
                        </a:rPr>
                        <m:t>,</m:t>
                      </m:r>
                      <m:r>
                        <a:rPr>
                          <a:latin typeface="Cambria Math" panose="02040503050406030204" pitchFamily="18" charset="0"/>
                        </a:rPr>
                        <m:t>𝜎</m:t>
                      </m:r>
                      <m:r>
                        <a:rPr>
                          <a:latin typeface="Cambria Math" panose="02040503050406030204" pitchFamily="18" charset="0"/>
                        </a:rPr>
                        <m:t>)</m:t>
                      </m:r>
                    </m:oMath>
                  </m:oMathPara>
                </a14:m>
                <a:endParaRPr dirty="0"/>
              </a:p>
            </p:txBody>
          </p:sp>
        </mc:Choice>
        <mc:Fallback>
          <p:sp>
            <p:nvSpPr>
              <p:cNvPr id="3" name="Content Placeholder 2"/>
              <p:cNvSpPr>
                <a:spLocks noGrp="1" noRot="1" noChangeAspect="1" noMove="1" noResize="1" noEditPoints="1" noAdjustHandles="1" noChangeArrowheads="1" noChangeShapeType="1" noTextEdit="1"/>
              </p:cNvSpPr>
              <p:nvPr>
                <p:ph sz="half" idx="1"/>
              </p:nvPr>
            </p:nvSpPr>
            <p:spPr>
              <a:blipFill>
                <a:blip r:embed="rId2"/>
                <a:stretch>
                  <a:fillRect l="-733" t="-1462"/>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 name="Content Placeholder 3"/>
              <p:cNvSpPr>
                <a:spLocks noGrp="1"/>
              </p:cNvSpPr>
              <p:nvPr>
                <p:ph sz="half" idx="2"/>
              </p:nvPr>
            </p:nvSpPr>
            <p:spPr/>
            <p:txBody>
              <a:bodyPr>
                <a:normAutofit fontScale="92500" lnSpcReduction="10000"/>
              </a:bodyPr>
              <a:lstStyle/>
              <a:p>
                <a:pPr marL="0" lvl="0" indent="0">
                  <a:buNone/>
                </a:pPr>
                <a14:m>
                  <m:oMathPara xmlns:m="http://schemas.openxmlformats.org/officeDocument/2006/math">
                    <m:oMathParaPr>
                      <m:jc m:val="center"/>
                    </m:oMathParaPr>
                    <m:oMath xmlns:m="http://schemas.openxmlformats.org/officeDocument/2006/math">
                      <m:r>
                        <a:rPr lang="en-US" smtClean="0">
                          <a:solidFill>
                            <a:schemeClr val="accent1"/>
                          </a:solidFill>
                          <a:latin typeface="Cambria Math" panose="02040503050406030204" pitchFamily="18" charset="0"/>
                        </a:rPr>
                        <m:t>𝑦</m:t>
                      </m:r>
                      <m:r>
                        <a:rPr lang="en-US" smtClean="0">
                          <a:solidFill>
                            <a:schemeClr val="accent1"/>
                          </a:solidFill>
                          <a:latin typeface="Cambria Math" panose="02040503050406030204" pitchFamily="18" charset="0"/>
                        </a:rPr>
                        <m:t>:</m:t>
                      </m:r>
                      <m:r>
                        <m:rPr>
                          <m:sty m:val="p"/>
                        </m:rPr>
                        <a:rPr lang="en-US" smtClean="0">
                          <a:solidFill>
                            <a:schemeClr val="accent1"/>
                          </a:solidFill>
                          <a:latin typeface="Cambria Math" panose="02040503050406030204" pitchFamily="18" charset="0"/>
                        </a:rPr>
                        <m:t>LaneOffset</m:t>
                      </m:r>
                    </m:oMath>
                  </m:oMathPara>
                </a14:m>
                <a:endParaRPr lang="en-US" dirty="0">
                  <a:solidFill>
                    <a:schemeClr val="accent1"/>
                  </a:solidFill>
                </a:endParaRPr>
              </a:p>
              <a:p>
                <a:pPr marL="0" lvl="0" indent="0">
                  <a:buNone/>
                </a:pPr>
                <a14:m>
                  <m:oMathPara xmlns:m="http://schemas.openxmlformats.org/officeDocument/2006/math">
                    <m:oMathParaPr>
                      <m:jc m:val="center"/>
                    </m:oMathParaPr>
                    <m:oMath xmlns:m="http://schemas.openxmlformats.org/officeDocument/2006/math">
                      <m:r>
                        <a:rPr lang="en-US">
                          <a:solidFill>
                            <a:schemeClr val="accent1"/>
                          </a:solidFill>
                          <a:latin typeface="Cambria Math" panose="02040503050406030204" pitchFamily="18" charset="0"/>
                        </a:rPr>
                        <m:t>𝑡</m:t>
                      </m:r>
                      <m:r>
                        <a:rPr lang="en-US">
                          <a:solidFill>
                            <a:schemeClr val="accent1"/>
                          </a:solidFill>
                          <a:latin typeface="Cambria Math" panose="02040503050406030204" pitchFamily="18" charset="0"/>
                        </a:rPr>
                        <m:t>:</m:t>
                      </m:r>
                      <m:r>
                        <m:rPr>
                          <m:sty m:val="p"/>
                        </m:rPr>
                        <a:rPr lang="en-US">
                          <a:solidFill>
                            <a:schemeClr val="accent1"/>
                          </a:solidFill>
                          <a:latin typeface="Cambria Math" panose="02040503050406030204" pitchFamily="18" charset="0"/>
                        </a:rPr>
                        <m:t>Distance</m:t>
                      </m:r>
                      <m:r>
                        <a:rPr lang="en-US">
                          <a:solidFill>
                            <a:schemeClr val="accent1"/>
                          </a:solidFill>
                          <a:latin typeface="Cambria Math" panose="02040503050406030204" pitchFamily="18" charset="0"/>
                        </a:rPr>
                        <m:t> (</m:t>
                      </m:r>
                      <m:r>
                        <m:rPr>
                          <m:sty m:val="p"/>
                        </m:rPr>
                        <a:rPr lang="en-US">
                          <a:solidFill>
                            <a:schemeClr val="accent1"/>
                          </a:solidFill>
                          <a:latin typeface="Cambria Math" panose="02040503050406030204" pitchFamily="18" charset="0"/>
                        </a:rPr>
                        <m:t>n</m:t>
                      </m:r>
                      <m:r>
                        <a:rPr lang="en-US">
                          <a:solidFill>
                            <a:schemeClr val="accent1"/>
                          </a:solidFill>
                          <a:latin typeface="Cambria Math" panose="02040503050406030204" pitchFamily="18" charset="0"/>
                        </a:rPr>
                        <m:t> = 200)</m:t>
                      </m:r>
                    </m:oMath>
                  </m:oMathPara>
                </a14:m>
                <a:endParaRPr lang="en-US" dirty="0">
                  <a:solidFill>
                    <a:schemeClr val="accent1"/>
                  </a:solidFill>
                </a:endParaRPr>
              </a:p>
              <a:p>
                <a:pPr marL="0" lvl="0" indent="0">
                  <a:buNone/>
                </a:pPr>
                <a14:m>
                  <m:oMathPara xmlns:m="http://schemas.openxmlformats.org/officeDocument/2006/math">
                    <m:oMathParaPr>
                      <m:jc m:val="center"/>
                    </m:oMathParaPr>
                    <m:oMath xmlns:m="http://schemas.openxmlformats.org/officeDocument/2006/math">
                      <m:r>
                        <a:rPr lang="en-US">
                          <a:solidFill>
                            <a:schemeClr val="accent1"/>
                          </a:solidFill>
                          <a:latin typeface="Cambria Math" panose="02040503050406030204" pitchFamily="18" charset="0"/>
                        </a:rPr>
                        <m:t>𝑖</m:t>
                      </m:r>
                      <m:r>
                        <a:rPr lang="en-US">
                          <a:solidFill>
                            <a:schemeClr val="accent1"/>
                          </a:solidFill>
                          <a:latin typeface="Cambria Math" panose="02040503050406030204" pitchFamily="18" charset="0"/>
                        </a:rPr>
                        <m:t>:</m:t>
                      </m:r>
                      <m:r>
                        <m:rPr>
                          <m:sty m:val="p"/>
                        </m:rPr>
                        <a:rPr lang="en-US">
                          <a:solidFill>
                            <a:schemeClr val="accent1"/>
                          </a:solidFill>
                          <a:latin typeface="Cambria Math" panose="02040503050406030204" pitchFamily="18" charset="0"/>
                        </a:rPr>
                        <m:t>Drivers</m:t>
                      </m:r>
                      <m:r>
                        <a:rPr lang="en-US">
                          <a:solidFill>
                            <a:schemeClr val="accent1"/>
                          </a:solidFill>
                          <a:latin typeface="Cambria Math" panose="02040503050406030204" pitchFamily="18" charset="0"/>
                        </a:rPr>
                        <m:t> (</m:t>
                      </m:r>
                      <m:r>
                        <m:rPr>
                          <m:sty m:val="p"/>
                        </m:rPr>
                        <a:rPr lang="en-US">
                          <a:solidFill>
                            <a:schemeClr val="accent1"/>
                          </a:solidFill>
                          <a:latin typeface="Cambria Math" panose="02040503050406030204" pitchFamily="18" charset="0"/>
                        </a:rPr>
                        <m:t>n</m:t>
                      </m:r>
                      <m:r>
                        <a:rPr lang="en-US">
                          <a:solidFill>
                            <a:schemeClr val="accent1"/>
                          </a:solidFill>
                          <a:latin typeface="Cambria Math" panose="02040503050406030204" pitchFamily="18" charset="0"/>
                        </a:rPr>
                        <m:t> = 62)</m:t>
                      </m:r>
                    </m:oMath>
                  </m:oMathPara>
                </a14:m>
                <a:endParaRPr lang="en-US" dirty="0">
                  <a:solidFill>
                    <a:schemeClr val="accent1"/>
                  </a:solidFill>
                </a:endParaRPr>
              </a:p>
              <a:p>
                <a:pPr marL="0" lvl="0" indent="0">
                  <a:buNone/>
                </a:pPr>
                <a14:m>
                  <m:oMathPara xmlns:m="http://schemas.openxmlformats.org/officeDocument/2006/math">
                    <m:oMathParaPr>
                      <m:jc m:val="center"/>
                    </m:oMathParaPr>
                    <m:oMath xmlns:m="http://schemas.openxmlformats.org/officeDocument/2006/math">
                      <m:r>
                        <a:rPr lang="en-US">
                          <a:solidFill>
                            <a:schemeClr val="accent1"/>
                          </a:solidFill>
                          <a:latin typeface="Cambria Math" panose="02040503050406030204" pitchFamily="18" charset="0"/>
                        </a:rPr>
                        <m:t>𝑗</m:t>
                      </m:r>
                      <m:r>
                        <a:rPr lang="en-US">
                          <a:solidFill>
                            <a:schemeClr val="accent1"/>
                          </a:solidFill>
                          <a:latin typeface="Cambria Math" panose="02040503050406030204" pitchFamily="18" charset="0"/>
                        </a:rPr>
                        <m:t>:</m:t>
                      </m:r>
                      <m:r>
                        <m:rPr>
                          <m:sty m:val="p"/>
                        </m:rPr>
                        <a:rPr lang="en-US">
                          <a:solidFill>
                            <a:schemeClr val="accent1"/>
                          </a:solidFill>
                          <a:latin typeface="Cambria Math" panose="02040503050406030204" pitchFamily="18" charset="0"/>
                        </a:rPr>
                        <m:t>Texting</m:t>
                      </m:r>
                      <m:r>
                        <a:rPr lang="en-US">
                          <a:solidFill>
                            <a:schemeClr val="accent1"/>
                          </a:solidFill>
                          <a:latin typeface="Cambria Math" panose="02040503050406030204" pitchFamily="18" charset="0"/>
                        </a:rPr>
                        <m:t> (</m:t>
                      </m:r>
                      <m:r>
                        <m:rPr>
                          <m:sty m:val="p"/>
                        </m:rPr>
                        <a:rPr lang="en-US">
                          <a:solidFill>
                            <a:schemeClr val="accent1"/>
                          </a:solidFill>
                          <a:latin typeface="Cambria Math" panose="02040503050406030204" pitchFamily="18" charset="0"/>
                        </a:rPr>
                        <m:t>n</m:t>
                      </m:r>
                      <m:r>
                        <a:rPr lang="en-US">
                          <a:solidFill>
                            <a:schemeClr val="accent1"/>
                          </a:solidFill>
                          <a:latin typeface="Cambria Math" panose="02040503050406030204" pitchFamily="18" charset="0"/>
                        </a:rPr>
                        <m:t> = 2)</m:t>
                      </m:r>
                    </m:oMath>
                  </m:oMathPara>
                </a14:m>
                <a:endParaRPr lang="en-US" dirty="0">
                  <a:solidFill>
                    <a:schemeClr val="accent1"/>
                  </a:solidFill>
                </a:endParaRPr>
              </a:p>
              <a:p>
                <a:pPr marL="0" lvl="0" indent="0">
                  <a:buNone/>
                </a:pPr>
                <a14:m>
                  <m:oMathPara xmlns:m="http://schemas.openxmlformats.org/officeDocument/2006/math">
                    <m:oMathParaPr>
                      <m:jc m:val="center"/>
                    </m:oMathParaPr>
                    <m:oMath xmlns:m="http://schemas.openxmlformats.org/officeDocument/2006/math">
                      <m:r>
                        <a:rPr lang="en-US">
                          <a:solidFill>
                            <a:schemeClr val="accent1"/>
                          </a:solidFill>
                          <a:latin typeface="Cambria Math" panose="02040503050406030204" pitchFamily="18" charset="0"/>
                        </a:rPr>
                        <m:t>𝑘</m:t>
                      </m:r>
                      <m:r>
                        <a:rPr lang="en-US">
                          <a:solidFill>
                            <a:schemeClr val="accent1"/>
                          </a:solidFill>
                          <a:latin typeface="Cambria Math" panose="02040503050406030204" pitchFamily="18" charset="0"/>
                        </a:rPr>
                        <m:t>:</m:t>
                      </m:r>
                      <m:r>
                        <m:rPr>
                          <m:sty m:val="p"/>
                        </m:rPr>
                        <a:rPr lang="en-US">
                          <a:solidFill>
                            <a:schemeClr val="accent1"/>
                          </a:solidFill>
                          <a:latin typeface="Cambria Math" panose="02040503050406030204" pitchFamily="18" charset="0"/>
                        </a:rPr>
                        <m:t>Age</m:t>
                      </m:r>
                      <m:r>
                        <a:rPr lang="en-US">
                          <a:solidFill>
                            <a:schemeClr val="accent1"/>
                          </a:solidFill>
                          <a:latin typeface="Cambria Math" panose="02040503050406030204" pitchFamily="18" charset="0"/>
                        </a:rPr>
                        <m:t> (</m:t>
                      </m:r>
                      <m:r>
                        <m:rPr>
                          <m:sty m:val="p"/>
                        </m:rPr>
                        <a:rPr lang="en-US">
                          <a:solidFill>
                            <a:schemeClr val="accent1"/>
                          </a:solidFill>
                          <a:latin typeface="Cambria Math" panose="02040503050406030204" pitchFamily="18" charset="0"/>
                        </a:rPr>
                        <m:t>n</m:t>
                      </m:r>
                      <m:r>
                        <a:rPr lang="en-US">
                          <a:solidFill>
                            <a:schemeClr val="accent1"/>
                          </a:solidFill>
                          <a:latin typeface="Cambria Math" panose="02040503050406030204" pitchFamily="18" charset="0"/>
                        </a:rPr>
                        <m:t> = 2)</m:t>
                      </m:r>
                    </m:oMath>
                  </m:oMathPara>
                </a14:m>
                <a:endParaRPr lang="en-US" dirty="0">
                  <a:solidFill>
                    <a:schemeClr val="accent1"/>
                  </a:solidFill>
                </a:endParaRPr>
              </a:p>
              <a:p>
                <a:pPr marL="0" lvl="0" indent="0" algn="ctr">
                  <a:buNone/>
                </a:pPr>
                <a:r>
                  <a:rPr b="1" dirty="0">
                    <a:solidFill>
                      <a:schemeClr val="accent2"/>
                    </a:solidFill>
                  </a:rPr>
                  <a:t>Priors</a:t>
                </a:r>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𝛼</m:t>
                      </m:r>
                      <m:r>
                        <a:rPr>
                          <a:latin typeface="Cambria Math" panose="02040503050406030204" pitchFamily="18" charset="0"/>
                        </a:rPr>
                        <m:t>∼</m:t>
                      </m:r>
                      <m:r>
                        <a:rPr>
                          <a:latin typeface="Cambria Math" panose="02040503050406030204" pitchFamily="18" charset="0"/>
                        </a:rPr>
                        <m:t>𝒩</m:t>
                      </m:r>
                      <m:r>
                        <a:rPr>
                          <a:latin typeface="Cambria Math" panose="02040503050406030204" pitchFamily="18" charset="0"/>
                        </a:rPr>
                        <m:t>(0,1)</m:t>
                      </m:r>
                    </m:oMath>
                  </m:oMathPara>
                </a14:m>
                <a:endParaRPr b="1" dirty="0"/>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𝜌</m:t>
                      </m:r>
                      <m:r>
                        <a:rPr>
                          <a:latin typeface="Cambria Math" panose="02040503050406030204" pitchFamily="18" charset="0"/>
                        </a:rPr>
                        <m:t>∼</m:t>
                      </m:r>
                      <m:r>
                        <m:rPr>
                          <m:sty m:val="p"/>
                        </m:rPr>
                        <a:rPr>
                          <a:latin typeface="Cambria Math" panose="02040503050406030204" pitchFamily="18" charset="0"/>
                        </a:rPr>
                        <m:t>Uniform</m:t>
                      </m:r>
                      <m:r>
                        <a:rPr>
                          <a:latin typeface="Cambria Math" panose="02040503050406030204" pitchFamily="18" charset="0"/>
                        </a:rPr>
                        <m:t>(0,1)</m:t>
                      </m:r>
                    </m:oMath>
                  </m:oMathPara>
                </a14:m>
                <a:endParaRPr b="1" dirty="0"/>
              </a:p>
              <a:p>
                <a:pPr marL="0" lvl="0" indent="0">
                  <a:buNone/>
                </a:pPr>
                <a14:m>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0</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𝛿</m:t>
                          </m:r>
                        </m:e>
                        <m:sub>
                          <m:sSub>
                            <m:sSubPr>
                              <m:ctrlPr>
                                <a:rPr i="1">
                                  <a:latin typeface="Cambria Math" panose="02040503050406030204" pitchFamily="18" charset="0"/>
                                </a:rPr>
                              </m:ctrlPr>
                            </m:sSubPr>
                            <m:e>
                              <m:r>
                                <a:rPr>
                                  <a:latin typeface="Cambria Math" panose="02040503050406030204" pitchFamily="18" charset="0"/>
                                </a:rPr>
                                <m:t>𝑗</m:t>
                              </m:r>
                            </m:e>
                            <m:sub>
                              <m:r>
                                <a:rPr>
                                  <a:latin typeface="Cambria Math" panose="02040503050406030204" pitchFamily="18" charset="0"/>
                                </a:rPr>
                                <m:t>0</m:t>
                              </m:r>
                            </m:sub>
                          </m:sSub>
                        </m:sub>
                      </m:sSub>
                      <m:r>
                        <a:rPr>
                          <a:latin typeface="Cambria Math" panose="02040503050406030204" pitchFamily="18" charset="0"/>
                        </a:rPr>
                        <m:t>∼</m:t>
                      </m:r>
                      <m:r>
                        <m:rPr>
                          <m:sty m:val="p"/>
                        </m:rPr>
                        <a:rPr>
                          <a:latin typeface="Cambria Math" panose="02040503050406030204" pitchFamily="18" charset="0"/>
                        </a:rPr>
                        <m:t>Half</m:t>
                      </m:r>
                      <m:r>
                        <a:rPr>
                          <a:latin typeface="Cambria Math" panose="02040503050406030204" pitchFamily="18" charset="0"/>
                        </a:rPr>
                        <m:t>−</m:t>
                      </m:r>
                      <m:r>
                        <m:rPr>
                          <m:sty m:val="p"/>
                        </m:rPr>
                        <a:rPr>
                          <a:latin typeface="Cambria Math" panose="02040503050406030204" pitchFamily="18" charset="0"/>
                        </a:rPr>
                        <m:t>normal</m:t>
                      </m:r>
                      <m:r>
                        <a:rPr>
                          <a:latin typeface="Cambria Math" panose="02040503050406030204" pitchFamily="18" charset="0"/>
                        </a:rPr>
                        <m:t>(0,1)</m:t>
                      </m:r>
                    </m:oMath>
                  </m:oMathPara>
                </a14:m>
                <a:endParaRPr b="1" dirty="0"/>
              </a:p>
              <a:p>
                <a:pPr marL="0" lvl="0" indent="0">
                  <a:buNone/>
                </a:pPr>
                <a14:m>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𝑖</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𝛿</m:t>
                          </m:r>
                        </m:e>
                        <m:sub>
                          <m:r>
                            <a:rPr>
                              <a:latin typeface="Cambria Math" panose="02040503050406030204" pitchFamily="18" charset="0"/>
                            </a:rPr>
                            <m:t>𝑗</m:t>
                          </m:r>
                          <m:r>
                            <a:rPr>
                              <a:latin typeface="Cambria Math" panose="02040503050406030204" pitchFamily="18" charset="0"/>
                            </a:rPr>
                            <m:t>,</m:t>
                          </m:r>
                          <m:r>
                            <a:rPr>
                              <a:latin typeface="Cambria Math" panose="02040503050406030204" pitchFamily="18" charset="0"/>
                            </a:rPr>
                            <m:t>𝑖</m:t>
                          </m:r>
                        </m:sub>
                      </m:sSub>
                      <m:r>
                        <a:rPr>
                          <a:latin typeface="Cambria Math" panose="02040503050406030204" pitchFamily="18" charset="0"/>
                        </a:rPr>
                        <m:t>∼</m:t>
                      </m:r>
                      <m:r>
                        <m:rPr>
                          <m:sty m:val="p"/>
                        </m:rPr>
                        <a:rPr>
                          <a:latin typeface="Cambria Math" panose="02040503050406030204" pitchFamily="18" charset="0"/>
                        </a:rPr>
                        <m:t>Half</m:t>
                      </m:r>
                      <m:r>
                        <a:rPr>
                          <a:latin typeface="Cambria Math" panose="02040503050406030204" pitchFamily="18" charset="0"/>
                        </a:rPr>
                        <m:t>−</m:t>
                      </m:r>
                      <m:r>
                        <m:rPr>
                          <m:sty m:val="p"/>
                        </m:rPr>
                        <a:rPr>
                          <a:latin typeface="Cambria Math" panose="02040503050406030204" pitchFamily="18" charset="0"/>
                        </a:rPr>
                        <m:t>normal</m:t>
                      </m:r>
                      <m:r>
                        <a:rPr>
                          <a:latin typeface="Cambria Math" panose="02040503050406030204" pitchFamily="18" charset="0"/>
                        </a:rPr>
                        <m:t>(0,</m:t>
                      </m:r>
                      <m:sSub>
                        <m:sSubPr>
                          <m:ctrlPr>
                            <a:rPr i="1">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𝛾</m:t>
                          </m:r>
                        </m:sub>
                      </m:sSub>
                      <m:r>
                        <a:rPr>
                          <a:latin typeface="Cambria Math" panose="02040503050406030204" pitchFamily="18" charset="0"/>
                        </a:rPr>
                        <m:t>)</m:t>
                      </m:r>
                    </m:oMath>
                  </m:oMathPara>
                </a14:m>
                <a:endParaRPr b="1" dirty="0"/>
              </a:p>
              <a:p>
                <a:pPr marL="0" lvl="0" indent="0">
                  <a:buNone/>
                </a:pPr>
                <a14:m>
                  <m:oMathPara xmlns:m="http://schemas.openxmlformats.org/officeDocument/2006/math">
                    <m:oMathParaPr>
                      <m:jc m:val="center"/>
                    </m:oMathParaPr>
                    <m:oMath xmlns:m="http://schemas.openxmlformats.org/officeDocument/2006/math">
                      <m:sSub>
                        <m:sSubPr>
                          <m:ctrlPr>
                            <a:rPr>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𝛾</m:t>
                          </m:r>
                        </m:sub>
                      </m:sSub>
                      <m:r>
                        <a:rPr>
                          <a:latin typeface="Cambria Math" panose="02040503050406030204" pitchFamily="18" charset="0"/>
                        </a:rPr>
                        <m:t>∼</m:t>
                      </m:r>
                      <m:r>
                        <m:rPr>
                          <m:sty m:val="p"/>
                        </m:rPr>
                        <a:rPr>
                          <a:latin typeface="Cambria Math" panose="02040503050406030204" pitchFamily="18" charset="0"/>
                        </a:rPr>
                        <m:t>Half</m:t>
                      </m:r>
                      <m:r>
                        <a:rPr>
                          <a:latin typeface="Cambria Math" panose="02040503050406030204" pitchFamily="18" charset="0"/>
                        </a:rPr>
                        <m:t>−</m:t>
                      </m:r>
                      <m:r>
                        <m:rPr>
                          <m:sty m:val="p"/>
                        </m:rPr>
                        <a:rPr>
                          <a:latin typeface="Cambria Math" panose="02040503050406030204" pitchFamily="18" charset="0"/>
                        </a:rPr>
                        <m:t>normal</m:t>
                      </m:r>
                      <m:r>
                        <a:rPr>
                          <a:latin typeface="Cambria Math" panose="02040503050406030204" pitchFamily="18" charset="0"/>
                        </a:rPr>
                        <m:t>(0,0.1)</m:t>
                      </m:r>
                    </m:oMath>
                  </m:oMathPara>
                </a14:m>
                <a:endParaRPr b="1" dirty="0"/>
              </a:p>
              <a:p>
                <a:pPr marL="0" lvl="0" indent="0">
                  <a:buNone/>
                </a:pPr>
                <a14:m>
                  <m:oMathPara xmlns:m="http://schemas.openxmlformats.org/officeDocument/2006/math">
                    <m:oMathParaPr>
                      <m:jc m:val="center"/>
                    </m:oMathParaPr>
                    <m:oMath xmlns:m="http://schemas.openxmlformats.org/officeDocument/2006/math">
                      <m:r>
                        <a:rPr>
                          <a:latin typeface="Cambria Math" panose="02040503050406030204" pitchFamily="18" charset="0"/>
                        </a:rPr>
                        <m:t>𝑙𝑜𝑔</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𝑗</m:t>
                          </m:r>
                        </m:sub>
                      </m:sSub>
                      <m:r>
                        <a:rPr>
                          <a:latin typeface="Cambria Math" panose="02040503050406030204" pitchFamily="18" charset="0"/>
                        </a:rPr>
                        <m:t>),</m:t>
                      </m:r>
                      <m:r>
                        <a:rPr>
                          <a:latin typeface="Cambria Math" panose="02040503050406030204" pitchFamily="18" charset="0"/>
                        </a:rPr>
                        <m:t>𝑙𝑜𝑔</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𝜎</m:t>
                          </m:r>
                        </m:e>
                        <m:sub>
                          <m:r>
                            <a:rPr>
                              <a:latin typeface="Cambria Math" panose="02040503050406030204" pitchFamily="18" charset="0"/>
                            </a:rPr>
                            <m:t>𝑗</m:t>
                          </m:r>
                          <m:r>
                            <a:rPr>
                              <a:latin typeface="Cambria Math" panose="02040503050406030204" pitchFamily="18" charset="0"/>
                            </a:rPr>
                            <m:t>,</m:t>
                          </m:r>
                          <m:r>
                            <a:rPr>
                              <a:latin typeface="Cambria Math" panose="02040503050406030204" pitchFamily="18" charset="0"/>
                            </a:rPr>
                            <m:t>𝑘</m:t>
                          </m:r>
                        </m:sub>
                      </m:sSub>
                      <m:r>
                        <a:rPr>
                          <a:latin typeface="Cambria Math" panose="02040503050406030204" pitchFamily="18" charset="0"/>
                        </a:rPr>
                        <m:t>)∼</m:t>
                      </m:r>
                      <m:r>
                        <m:rPr>
                          <m:sty m:val="p"/>
                        </m:rPr>
                        <a:rPr>
                          <a:latin typeface="Cambria Math" panose="02040503050406030204" pitchFamily="18" charset="0"/>
                        </a:rPr>
                        <m:t>N</m:t>
                      </m:r>
                      <m:r>
                        <a:rPr>
                          <a:latin typeface="Cambria Math" panose="02040503050406030204" pitchFamily="18" charset="0"/>
                        </a:rPr>
                        <m:t>(0,1)</m:t>
                      </m:r>
                    </m:oMath>
                  </m:oMathPara>
                </a14:m>
                <a:endParaRPr b="1" dirty="0"/>
              </a:p>
            </p:txBody>
          </p:sp>
        </mc:Choice>
        <mc:Fallback>
          <p:sp>
            <p:nvSpPr>
              <p:cNvPr id="4" name="Content Placeholder 3"/>
              <p:cNvSpPr>
                <a:spLocks noGrp="1" noRot="1" noChangeAspect="1" noMove="1" noResize="1" noEditPoints="1" noAdjustHandles="1" noChangeArrowheads="1" noChangeShapeType="1" noTextEdit="1"/>
              </p:cNvSpPr>
              <p:nvPr>
                <p:ph sz="half" idx="2"/>
              </p:nvPr>
            </p:nvSpPr>
            <p:spPr>
              <a:blipFill>
                <a:blip r:embed="rId3"/>
                <a:stretch>
                  <a:fillRect/>
                </a:stretch>
              </a:blipFill>
            </p:spPr>
            <p:txBody>
              <a:bodyPr/>
              <a:lstStyle/>
              <a:p>
                <a:r>
                  <a:rPr lang="en-US">
                    <a:noFill/>
                  </a:rPr>
                  <a:t> </a:t>
                </a:r>
              </a:p>
            </p:txBody>
          </p:sp>
        </mc:Fallback>
      </mc:AlternateContent>
      <p:cxnSp>
        <p:nvCxnSpPr>
          <p:cNvPr id="6" name="Straight Connector 5">
            <a:extLst>
              <a:ext uri="{FF2B5EF4-FFF2-40B4-BE49-F238E27FC236}">
                <a16:creationId xmlns:a16="http://schemas.microsoft.com/office/drawing/2014/main" id="{4F1C3F1E-31A7-D942-9ECC-8EEF7A5C73FB}"/>
              </a:ext>
            </a:extLst>
          </p:cNvPr>
          <p:cNvCxnSpPr/>
          <p:nvPr/>
        </p:nvCxnSpPr>
        <p:spPr>
          <a:xfrm>
            <a:off x="6789107" y="3895595"/>
            <a:ext cx="3870542"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5231D2CA-33E8-E54B-97F3-999F2882E2CC}"/>
              </a:ext>
            </a:extLst>
          </p:cNvPr>
          <p:cNvSpPr>
            <a:spLocks noGrp="1"/>
          </p:cNvSpPr>
          <p:nvPr>
            <p:ph type="sldNum" sz="quarter" idx="12"/>
          </p:nvPr>
        </p:nvSpPr>
        <p:spPr/>
        <p:txBody>
          <a:bodyPr/>
          <a:lstStyle/>
          <a:p>
            <a:fld id="{1006032C-0090-F348-B35B-AFAD9C4DA431}" type="slidenum">
              <a:rPr lang="en-US" smtClean="0"/>
              <a:t>7</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207008"/>
          </a:xfrm>
        </p:spPr>
        <p:txBody>
          <a:bodyPr/>
          <a:lstStyle/>
          <a:p>
            <a:pPr marL="0" lvl="0" indent="0">
              <a:buNone/>
            </a:pPr>
            <a:r>
              <a:t>AR(1) Univariate: Results</a:t>
            </a:r>
          </a:p>
        </p:txBody>
      </p:sp>
      <p:pic>
        <p:nvPicPr>
          <p:cNvPr id="3" name="Picture 1" descr="final_presentation_files/figure-pptx/ar1_fit_plot-1.png"/>
          <p:cNvPicPr>
            <a:picLocks noGrp="1" noChangeAspect="1"/>
          </p:cNvPicPr>
          <p:nvPr/>
        </p:nvPicPr>
        <p:blipFill>
          <a:blip r:embed="rId2"/>
          <a:stretch>
            <a:fillRect/>
          </a:stretch>
        </p:blipFill>
        <p:spPr bwMode="auto">
          <a:xfrm>
            <a:off x="838200" y="2044700"/>
            <a:ext cx="5181600" cy="3886200"/>
          </a:xfrm>
          <a:prstGeom prst="rect">
            <a:avLst/>
          </a:prstGeom>
          <a:noFill/>
          <a:ln w="9525">
            <a:noFill/>
            <a:headEnd/>
            <a:tailEnd/>
          </a:ln>
        </p:spPr>
      </p:pic>
      <p:pic>
        <p:nvPicPr>
          <p:cNvPr id="4" name="Picture 1" descr="final_presentation_files/figure-pptx/ar1_ppc_plot-1.png"/>
          <p:cNvPicPr>
            <a:picLocks noGrp="1" noChangeAspect="1"/>
          </p:cNvPicPr>
          <p:nvPr/>
        </p:nvPicPr>
        <p:blipFill>
          <a:blip r:embed="rId3"/>
          <a:stretch>
            <a:fillRect/>
          </a:stretch>
        </p:blipFill>
        <p:spPr bwMode="auto">
          <a:xfrm>
            <a:off x="6172200" y="2044700"/>
            <a:ext cx="5181600" cy="3886200"/>
          </a:xfrm>
          <a:prstGeom prst="rect">
            <a:avLst/>
          </a:prstGeom>
          <a:noFill/>
          <a:ln w="9525">
            <a:noFill/>
            <a:headEnd/>
            <a:tailEnd/>
          </a:ln>
        </p:spPr>
      </p:pic>
      <mc:AlternateContent xmlns:mc="http://schemas.openxmlformats.org/markup-compatibility/2006">
        <mc:Choice xmlns:a14="http://schemas.microsoft.com/office/drawing/2010/main" Requires="a14">
          <p:sp>
            <p:nvSpPr>
              <p:cNvPr id="8" name="Content Placeholder 2">
                <a:extLst>
                  <a:ext uri="{FF2B5EF4-FFF2-40B4-BE49-F238E27FC236}">
                    <a16:creationId xmlns:a16="http://schemas.microsoft.com/office/drawing/2014/main" id="{32BCEB6F-C5D3-884E-BD0E-A0158F36E19A}"/>
                  </a:ext>
                </a:extLst>
              </p:cNvPr>
              <p:cNvSpPr>
                <a:spLocks noGrp="1"/>
              </p:cNvSpPr>
              <p:nvPr>
                <p:ph sz="half" idx="1"/>
              </p:nvPr>
            </p:nvSpPr>
            <p:spPr>
              <a:xfrm>
                <a:off x="8041708" y="122085"/>
                <a:ext cx="4015635" cy="1084923"/>
              </a:xfrm>
            </p:spPr>
            <p:txBody>
              <a:bodyPr>
                <a:normAutofit/>
              </a:bodyPr>
              <a:lstStyle/>
              <a:p>
                <a:pPr marL="0" lvl="0" indent="0">
                  <a:buNone/>
                </a:pPr>
                <a14:m>
                  <m:oMathPara xmlns:m="http://schemas.openxmlformats.org/officeDocument/2006/math">
                    <m:oMathParaPr>
                      <m:jc m:val="right"/>
                    </m:oMathParaPr>
                    <m:oMath xmlns:m="http://schemas.openxmlformats.org/officeDocument/2006/math">
                      <m:sSub>
                        <m:sSubPr>
                          <m:ctrlPr>
                            <a:rPr lang="ar-AE" smtClean="0">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𝑦</m:t>
                          </m:r>
                        </m:e>
                        <m:sub>
                          <m:r>
                            <a:rPr lang="ar-AE">
                              <a:solidFill>
                                <a:schemeClr val="bg1"/>
                              </a:solidFill>
                              <a:latin typeface="Cambria Math" panose="02040503050406030204" pitchFamily="18" charset="0"/>
                            </a:rPr>
                            <m:t>𝑡</m:t>
                          </m:r>
                        </m:sub>
                      </m:sSub>
                      <m:r>
                        <a:rPr lang="ar-AE">
                          <a:solidFill>
                            <a:schemeClr val="bg1"/>
                          </a:solidFill>
                          <a:latin typeface="Cambria Math" panose="02040503050406030204" pitchFamily="18" charset="0"/>
                        </a:rPr>
                        <m:t>∼</m:t>
                      </m:r>
                      <m:r>
                        <m:rPr>
                          <m:sty m:val="p"/>
                        </m:rPr>
                        <a:rPr lang="en-US">
                          <a:solidFill>
                            <a:schemeClr val="bg1"/>
                          </a:solidFill>
                          <a:latin typeface="Cambria Math" panose="02040503050406030204" pitchFamily="18" charset="0"/>
                        </a:rPr>
                        <m:t>Normal</m:t>
                      </m:r>
                      <m:r>
                        <a:rPr lang="en-US">
                          <a:solidFill>
                            <a:schemeClr val="bg1"/>
                          </a:solidFill>
                          <a:latin typeface="Cambria Math" panose="02040503050406030204" pitchFamily="18" charset="0"/>
                        </a:rPr>
                        <m:t>(</m:t>
                      </m:r>
                      <m:r>
                        <a:rPr lang="en-US">
                          <a:solidFill>
                            <a:schemeClr val="bg1"/>
                          </a:solidFill>
                          <a:latin typeface="Cambria Math" panose="02040503050406030204" pitchFamily="18" charset="0"/>
                        </a:rPr>
                        <m:t>𝛼</m:t>
                      </m:r>
                      <m:r>
                        <a:rPr lang="en-US">
                          <a:solidFill>
                            <a:schemeClr val="bg1"/>
                          </a:solidFill>
                          <a:latin typeface="Cambria Math" panose="02040503050406030204" pitchFamily="18" charset="0"/>
                        </a:rPr>
                        <m:t>+</m:t>
                      </m:r>
                      <m:r>
                        <a:rPr lang="en-US">
                          <a:solidFill>
                            <a:schemeClr val="bg1"/>
                          </a:solidFill>
                          <a:latin typeface="Cambria Math" panose="02040503050406030204" pitchFamily="18" charset="0"/>
                        </a:rPr>
                        <m:t>𝜌</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𝑦</m:t>
                          </m:r>
                        </m:e>
                        <m:sub>
                          <m:r>
                            <a:rPr lang="ar-AE">
                              <a:solidFill>
                                <a:schemeClr val="bg1"/>
                              </a:solidFill>
                              <a:latin typeface="Cambria Math" panose="02040503050406030204" pitchFamily="18" charset="0"/>
                            </a:rPr>
                            <m:t>𝑡</m:t>
                          </m:r>
                          <m:r>
                            <a:rPr lang="ar-AE">
                              <a:solidFill>
                                <a:schemeClr val="bg1"/>
                              </a:solidFill>
                              <a:latin typeface="Cambria Math" panose="02040503050406030204" pitchFamily="18" charset="0"/>
                            </a:rPr>
                            <m:t>−1</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𝜎</m:t>
                          </m:r>
                        </m:e>
                        <m:sub>
                          <m:r>
                            <a:rPr lang="ar-AE">
                              <a:solidFill>
                                <a:schemeClr val="bg1"/>
                              </a:solidFill>
                              <a:latin typeface="Cambria Math" panose="02040503050406030204" pitchFamily="18" charset="0"/>
                            </a:rPr>
                            <m:t>0</m:t>
                          </m:r>
                        </m:sub>
                      </m:sSub>
                      <m:r>
                        <a:rPr lang="ar-AE">
                          <a:solidFill>
                            <a:schemeClr val="bg1"/>
                          </a:solidFill>
                          <a:latin typeface="Cambria Math" panose="02040503050406030204" pitchFamily="18" charset="0"/>
                        </a:rPr>
                        <m:t>+</m:t>
                      </m:r>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𝛿</m:t>
                          </m:r>
                        </m:e>
                        <m:sub>
                          <m:sSub>
                            <m:sSubPr>
                              <m:ctrlPr>
                                <a:rPr lang="ar-AE" i="1">
                                  <a:solidFill>
                                    <a:schemeClr val="bg1"/>
                                  </a:solidFill>
                                  <a:latin typeface="Cambria Math" panose="02040503050406030204" pitchFamily="18" charset="0"/>
                                </a:rPr>
                              </m:ctrlPr>
                            </m:sSubPr>
                            <m:e>
                              <m:r>
                                <a:rPr lang="ar-AE">
                                  <a:solidFill>
                                    <a:schemeClr val="bg1"/>
                                  </a:solidFill>
                                  <a:latin typeface="Cambria Math" panose="02040503050406030204" pitchFamily="18" charset="0"/>
                                </a:rPr>
                                <m:t>𝑗</m:t>
                              </m:r>
                            </m:e>
                            <m:sub>
                              <m:r>
                                <a:rPr lang="ar-AE">
                                  <a:solidFill>
                                    <a:schemeClr val="bg1"/>
                                  </a:solidFill>
                                  <a:latin typeface="Cambria Math" panose="02040503050406030204" pitchFamily="18" charset="0"/>
                                </a:rPr>
                                <m:t>0</m:t>
                              </m:r>
                            </m:sub>
                          </m:sSub>
                        </m:sub>
                      </m:sSub>
                      <m:r>
                        <a:rPr lang="ar-AE">
                          <a:solidFill>
                            <a:schemeClr val="bg1"/>
                          </a:solidFill>
                          <a:latin typeface="Cambria Math" panose="02040503050406030204" pitchFamily="18" charset="0"/>
                        </a:rPr>
                        <m:t>)</m:t>
                      </m:r>
                    </m:oMath>
                  </m:oMathPara>
                </a14:m>
                <a:endParaRPr lang="ar-AE" dirty="0">
                  <a:solidFill>
                    <a:schemeClr val="bg1"/>
                  </a:solidFill>
                </a:endParaRPr>
              </a:p>
            </p:txBody>
          </p:sp>
        </mc:Choice>
        <mc:Fallback>
          <p:sp>
            <p:nvSpPr>
              <p:cNvPr id="8" name="Content Placeholder 2">
                <a:extLst>
                  <a:ext uri="{FF2B5EF4-FFF2-40B4-BE49-F238E27FC236}">
                    <a16:creationId xmlns:a16="http://schemas.microsoft.com/office/drawing/2014/main" id="{32BCEB6F-C5D3-884E-BD0E-A0158F36E19A}"/>
                  </a:ext>
                </a:extLst>
              </p:cNvPr>
              <p:cNvSpPr>
                <a:spLocks noGrp="1" noRot="1" noChangeAspect="1" noMove="1" noResize="1" noEditPoints="1" noAdjustHandles="1" noChangeArrowheads="1" noChangeShapeType="1" noTextEdit="1"/>
              </p:cNvSpPr>
              <p:nvPr>
                <p:ph sz="half" idx="1"/>
              </p:nvPr>
            </p:nvSpPr>
            <p:spPr>
              <a:xfrm>
                <a:off x="8041708" y="122085"/>
                <a:ext cx="4015635" cy="1084923"/>
              </a:xfrm>
              <a:blipFill>
                <a:blip r:embed="rId4"/>
                <a:stretch>
                  <a:fillRect t="-3488" r="-2839"/>
                </a:stretch>
              </a:blipFill>
            </p:spPr>
            <p:txBody>
              <a:bodyPr/>
              <a:lstStyle/>
              <a:p>
                <a:r>
                  <a:rPr lang="en-US">
                    <a:noFill/>
                  </a:rPr>
                  <a:t> </a:t>
                </a:r>
              </a:p>
            </p:txBody>
          </p:sp>
        </mc:Fallback>
      </mc:AlternateContent>
      <p:sp>
        <p:nvSpPr>
          <p:cNvPr id="10" name="Slide Number Placeholder 9">
            <a:extLst>
              <a:ext uri="{FF2B5EF4-FFF2-40B4-BE49-F238E27FC236}">
                <a16:creationId xmlns:a16="http://schemas.microsoft.com/office/drawing/2014/main" id="{6751E7D9-849B-554E-AD1C-E45626E6AD77}"/>
              </a:ext>
            </a:extLst>
          </p:cNvPr>
          <p:cNvSpPr>
            <a:spLocks noGrp="1"/>
          </p:cNvSpPr>
          <p:nvPr>
            <p:ph type="sldNum" sz="quarter" idx="12"/>
          </p:nvPr>
        </p:nvSpPr>
        <p:spPr/>
        <p:txBody>
          <a:bodyPr/>
          <a:lstStyle/>
          <a:p>
            <a:fld id="{1006032C-0090-F348-B35B-AFAD9C4DA431}" type="slidenum">
              <a:rPr lang="en-US" smtClean="0"/>
              <a:t>8</a:t>
            </a:fld>
            <a:endParaRPr lang="en-US"/>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0E6A939E-3EC2-0547-B6F8-2649721C1C49}" vid="{DA305332-91EA-3C40-911C-1F24122AC4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1253</Words>
  <Application>Microsoft Macintosh PowerPoint</Application>
  <PresentationFormat>Widescreen</PresentationFormat>
  <Paragraphs>187</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Cambria Math</vt:lpstr>
      <vt:lpstr>Courier</vt:lpstr>
      <vt:lpstr>Office Theme</vt:lpstr>
      <vt:lpstr>STAT 685:  Distracted Driving</vt:lpstr>
      <vt:lpstr>About me: Bryan Yu</vt:lpstr>
      <vt:lpstr>Experiment</vt:lpstr>
      <vt:lpstr>Project Objective</vt:lpstr>
      <vt:lpstr>Data Preparation</vt:lpstr>
      <vt:lpstr>Preliminary Analysis: T021 Driver</vt:lpstr>
      <vt:lpstr>Preliminary Analysis: All drivers</vt:lpstr>
      <vt:lpstr>Modelling</vt:lpstr>
      <vt:lpstr>AR(1) Univariate: Results</vt:lpstr>
      <vt:lpstr>AR(1) Univariate: Diagnostics</vt:lpstr>
      <vt:lpstr>AR(1) Multivariate Additive: Individual results</vt:lpstr>
      <vt:lpstr>AR(1) Multivariate Additive: Hyperprior results</vt:lpstr>
      <vt:lpstr>AR(1) Multivariate Additive: Diagnostics</vt:lpstr>
      <vt:lpstr>AR(1) Multivariate Multiplicative: Results</vt:lpstr>
      <vt:lpstr>AR(1) Multivariate Multiplicative: Dianostics</vt:lpstr>
      <vt:lpstr>Conclusions</vt:lpstr>
      <vt:lpstr>Backup slides</vt:lpstr>
      <vt:lpstr>References</vt:lpstr>
      <vt:lpstr>Computing Cluster Setup (Amazon Web Services)</vt:lpstr>
      <vt:lpstr>Future steps</vt:lpstr>
      <vt:lpstr>Prior Predictive Fit Tests</vt:lpstr>
      <vt:lpstr>AR(1): Prior Predictive Analysis</vt:lpstr>
      <vt:lpstr>Stochastic Volatility: Setup</vt:lpstr>
      <vt:lpstr>Stochastic Volatility: Fit Observations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emplate/>
  <TotalTime>2</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 685: Distracted Driving</dc:title>
  <dc:creator>Bryan Yu | bryanyu@tamu.edu</dc:creator>
  <cp:keywords/>
  <cp:lastModifiedBy>Bryan Yu</cp:lastModifiedBy>
  <cp:revision>7</cp:revision>
  <dcterms:created xsi:type="dcterms:W3CDTF">2018-09-24T04:57:33Z</dcterms:created>
  <dcterms:modified xsi:type="dcterms:W3CDTF">2018-09-24T05:31:49Z</dcterms:modified>
</cp:coreProperties>
</file>